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20" r:id="rId1"/>
  </p:sldMasterIdLst>
  <p:notesMasterIdLst>
    <p:notesMasterId r:id="rId12"/>
  </p:notesMasterIdLst>
  <p:sldIdLst>
    <p:sldId id="258" r:id="rId2"/>
    <p:sldId id="259" r:id="rId3"/>
    <p:sldId id="256" r:id="rId4"/>
    <p:sldId id="265" r:id="rId5"/>
    <p:sldId id="257" r:id="rId6"/>
    <p:sldId id="261" r:id="rId7"/>
    <p:sldId id="262" r:id="rId8"/>
    <p:sldId id="263" r:id="rId9"/>
    <p:sldId id="264" r:id="rId10"/>
    <p:sldId id="260" r:id="rId1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A3E"/>
    <a:srgbClr val="FF3737"/>
    <a:srgbClr val="EA581E"/>
    <a:srgbClr val="CC0000"/>
    <a:srgbClr val="00008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624" autoAdjust="0"/>
  </p:normalViewPr>
  <p:slideViewPr>
    <p:cSldViewPr>
      <p:cViewPr varScale="1">
        <p:scale>
          <a:sx n="73" d="100"/>
          <a:sy n="73" d="100"/>
        </p:scale>
        <p:origin x="-1074" y="-102"/>
      </p:cViewPr>
      <p:guideLst>
        <p:guide orient="horz" pos="2160"/>
        <p:guide pos="2880"/>
      </p:guideLst>
    </p:cSldViewPr>
  </p:slideViewPr>
  <p:outlineViewPr>
    <p:cViewPr>
      <p:scale>
        <a:sx n="33" d="100"/>
        <a:sy n="33" d="100"/>
      </p:scale>
      <p:origin x="0" y="148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9D4712-CD32-4A9D-BCC6-8AFA3D7A6A46}" type="datetimeFigureOut">
              <a:rPr lang="it-IT" smtClean="0"/>
              <a:pPr/>
              <a:t>25/05/2013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FD703C-4E11-4964-8F42-947CD45C9782}"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CFD703C-4E11-4964-8F42-947CD45C9782}" type="slidenum">
              <a:rPr lang="it-IT" smtClean="0"/>
              <a:pPr/>
              <a:t>3</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CFD703C-4E11-4964-8F42-947CD45C9782}" type="slidenum">
              <a:rPr lang="it-IT" smtClean="0"/>
              <a:pPr/>
              <a:t>4</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CFD703C-4E11-4964-8F42-947CD45C9782}" type="slidenum">
              <a:rPr lang="it-IT" smtClean="0"/>
              <a:pPr/>
              <a:t>5</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CFD703C-4E11-4964-8F42-947CD45C9782}" type="slidenum">
              <a:rPr lang="it-IT" smtClean="0"/>
              <a:pPr/>
              <a:t>7</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CFD703C-4E11-4964-8F42-947CD45C9782}" type="slidenum">
              <a:rPr lang="it-IT" smtClean="0"/>
              <a:pPr/>
              <a:t>8</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2">
        <a:schemeClr val="bg2"/>
      </p:bgRef>
    </p:bg>
    <p:spTree>
      <p:nvGrpSpPr>
        <p:cNvPr id="1" name=""/>
        <p:cNvGrpSpPr/>
        <p:nvPr/>
      </p:nvGrpSpPr>
      <p:grpSpPr>
        <a:xfrm>
          <a:off x="0" y="0"/>
          <a:ext cx="0" cy="0"/>
          <a:chOff x="0" y="0"/>
          <a:chExt cx="0" cy="0"/>
        </a:xfrm>
      </p:grpSpPr>
      <p:sp>
        <p:nvSpPr>
          <p:cNvPr id="7" name="Figura a mano libera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igura a mano libera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olo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it-IT" smtClean="0"/>
              <a:t>Fare clic per modificare lo stile del titolo</a:t>
            </a:r>
            <a:endParaRPr kumimoji="0" lang="en-US"/>
          </a:p>
        </p:txBody>
      </p:sp>
      <p:sp>
        <p:nvSpPr>
          <p:cNvPr id="17" name="Sottotitolo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30" name="Segnaposto data 29"/>
          <p:cNvSpPr>
            <a:spLocks noGrp="1"/>
          </p:cNvSpPr>
          <p:nvPr>
            <p:ph type="dt" sz="half" idx="10"/>
          </p:nvPr>
        </p:nvSpPr>
        <p:spPr/>
        <p:txBody>
          <a:bodyPr/>
          <a:lstStyle/>
          <a:p>
            <a:fld id="{18F6D13D-334C-44C2-B0BE-898BF522A199}" type="datetimeFigureOut">
              <a:rPr lang="it-IT" smtClean="0"/>
              <a:pPr/>
              <a:t>25/05/2013</a:t>
            </a:fld>
            <a:endParaRPr lang="it-IT"/>
          </a:p>
        </p:txBody>
      </p:sp>
      <p:sp>
        <p:nvSpPr>
          <p:cNvPr id="19" name="Segnaposto piè di pagina 18"/>
          <p:cNvSpPr>
            <a:spLocks noGrp="1"/>
          </p:cNvSpPr>
          <p:nvPr>
            <p:ph type="ftr" sz="quarter" idx="11"/>
          </p:nvPr>
        </p:nvSpPr>
        <p:spPr/>
        <p:txBody>
          <a:bodyPr/>
          <a:lstStyle/>
          <a:p>
            <a:endParaRPr lang="it-IT"/>
          </a:p>
        </p:txBody>
      </p:sp>
      <p:sp>
        <p:nvSpPr>
          <p:cNvPr id="27" name="Segnaposto numero diapositiva 26"/>
          <p:cNvSpPr>
            <a:spLocks noGrp="1"/>
          </p:cNvSpPr>
          <p:nvPr>
            <p:ph type="sldNum" sz="quarter" idx="12"/>
          </p:nvPr>
        </p:nvSpPr>
        <p:spPr/>
        <p:txBody>
          <a:bodyPr/>
          <a:lstStyle/>
          <a:p>
            <a:fld id="{BAD7190A-04BE-4038-9933-0464824A2C5A}"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18F6D13D-334C-44C2-B0BE-898BF522A199}" type="datetimeFigureOut">
              <a:rPr lang="it-IT" smtClean="0"/>
              <a:pPr/>
              <a:t>25/05/2013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AD7190A-04BE-4038-9933-0464824A2C5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18F6D13D-334C-44C2-B0BE-898BF522A199}" type="datetimeFigureOut">
              <a:rPr lang="it-IT" smtClean="0"/>
              <a:pPr/>
              <a:t>25/05/2013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AD7190A-04BE-4038-9933-0464824A2C5A}"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lgn="l">
              <a:defRPr/>
            </a:lvl1pPr>
          </a:lstStyle>
          <a:p>
            <a:r>
              <a:rPr kumimoji="0" lang="it-IT" smtClean="0"/>
              <a:t>Fare clic per modificare lo stile del titolo</a:t>
            </a:r>
            <a:endParaRPr kumimoji="0" lang="en-US"/>
          </a:p>
        </p:txBody>
      </p:sp>
      <p:sp>
        <p:nvSpPr>
          <p:cNvPr id="3" name="Segnaposto contenuto 2"/>
          <p:cNvSpPr>
            <a:spLocks noGrp="1"/>
          </p:cNvSpPr>
          <p:nvPr>
            <p:ph idx="1"/>
          </p:nvPr>
        </p:nvSpPr>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18F6D13D-334C-44C2-B0BE-898BF522A199}" type="datetimeFigureOut">
              <a:rPr lang="it-IT" smtClean="0"/>
              <a:pPr/>
              <a:t>25/05/2013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AD7190A-04BE-4038-9933-0464824A2C5A}"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2">
        <a:schemeClr val="bg2"/>
      </p:bgRef>
    </p:bg>
    <p:spTree>
      <p:nvGrpSpPr>
        <p:cNvPr id="1" name=""/>
        <p:cNvGrpSpPr/>
        <p:nvPr/>
      </p:nvGrpSpPr>
      <p:grpSpPr>
        <a:xfrm>
          <a:off x="0" y="0"/>
          <a:ext cx="0" cy="0"/>
          <a:chOff x="0" y="0"/>
          <a:chExt cx="0" cy="0"/>
        </a:xfrm>
      </p:grpSpPr>
      <p:sp>
        <p:nvSpPr>
          <p:cNvPr id="7" name="Figura a mano libera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igura a mano libera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olo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p:txBody>
          <a:bodyPr/>
          <a:lstStyle/>
          <a:p>
            <a:fld id="{18F6D13D-334C-44C2-B0BE-898BF522A199}" type="datetimeFigureOut">
              <a:rPr lang="it-IT" smtClean="0"/>
              <a:pPr/>
              <a:t>25/05/2013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AD7190A-04BE-4038-9933-0464824A2C5A}"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467600" cy="1143000"/>
          </a:xfrm>
        </p:spPr>
        <p:txBody>
          <a:bodyPr/>
          <a:lstStyle/>
          <a:p>
            <a:r>
              <a:rPr kumimoji="0" lang="it-IT" smtClean="0"/>
              <a:t>Fare clic per modificare lo stile del titolo</a:t>
            </a:r>
            <a:endParaRPr kumimoji="0" lang="en-US"/>
          </a:p>
        </p:txBody>
      </p:sp>
      <p:sp>
        <p:nvSpPr>
          <p:cNvPr id="3" name="Segnaposto contenuto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p>
            <a:fld id="{18F6D13D-334C-44C2-B0BE-898BF522A199}" type="datetimeFigureOut">
              <a:rPr lang="it-IT" smtClean="0"/>
              <a:pPr/>
              <a:t>25/05/2013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AD7190A-04BE-4038-9933-0464824A2C5A}"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8229600" cy="1143000"/>
          </a:xfrm>
        </p:spPr>
        <p:txBody>
          <a:bodyPr anchor="ctr"/>
          <a:lstStyle>
            <a:lvl1pPr>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p:txBody>
          <a:bodyPr/>
          <a:lstStyle/>
          <a:p>
            <a:fld id="{18F6D13D-334C-44C2-B0BE-898BF522A199}" type="datetimeFigureOut">
              <a:rPr lang="it-IT" smtClean="0"/>
              <a:pPr/>
              <a:t>25/05/2013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AD7190A-04BE-4038-9933-0464824A2C5A}"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320"/>
            <a:ext cx="7470648" cy="1143000"/>
          </a:xfrm>
        </p:spPr>
        <p:txBody>
          <a:bodyPr anchor="ctr"/>
          <a:lstStyle>
            <a:lvl1pPr algn="l">
              <a:defRPr sz="4600"/>
            </a:lvl1pPr>
          </a:lstStyle>
          <a:p>
            <a:r>
              <a:rPr kumimoji="0" lang="it-IT" smtClean="0"/>
              <a:t>Fare clic per modificare lo stile del titolo</a:t>
            </a:r>
            <a:endParaRPr kumimoji="0" lang="en-US"/>
          </a:p>
        </p:txBody>
      </p:sp>
      <p:sp>
        <p:nvSpPr>
          <p:cNvPr id="7" name="Segnaposto data 6"/>
          <p:cNvSpPr>
            <a:spLocks noGrp="1"/>
          </p:cNvSpPr>
          <p:nvPr>
            <p:ph type="dt" sz="half" idx="10"/>
          </p:nvPr>
        </p:nvSpPr>
        <p:spPr/>
        <p:txBody>
          <a:bodyPr/>
          <a:lstStyle/>
          <a:p>
            <a:fld id="{18F6D13D-334C-44C2-B0BE-898BF522A199}" type="datetimeFigureOut">
              <a:rPr lang="it-IT" smtClean="0"/>
              <a:pPr/>
              <a:t>25/05/2013</a:t>
            </a:fld>
            <a:endParaRPr lang="it-IT"/>
          </a:p>
        </p:txBody>
      </p:sp>
      <p:sp>
        <p:nvSpPr>
          <p:cNvPr id="8" name="Segnaposto numero diapositiva 7"/>
          <p:cNvSpPr>
            <a:spLocks noGrp="1"/>
          </p:cNvSpPr>
          <p:nvPr>
            <p:ph type="sldNum" sz="quarter" idx="11"/>
          </p:nvPr>
        </p:nvSpPr>
        <p:spPr/>
        <p:txBody>
          <a:bodyPr/>
          <a:lstStyle/>
          <a:p>
            <a:fld id="{BAD7190A-04BE-4038-9933-0464824A2C5A}" type="slidenum">
              <a:rPr lang="it-IT" smtClean="0"/>
              <a:pPr/>
              <a:t>‹N›</a:t>
            </a:fld>
            <a:endParaRPr lang="it-IT"/>
          </a:p>
        </p:txBody>
      </p:sp>
      <p:sp>
        <p:nvSpPr>
          <p:cNvPr id="9" name="Segnaposto piè di pagina 8"/>
          <p:cNvSpPr>
            <a:spLocks noGrp="1"/>
          </p:cNvSpPr>
          <p:nvPr>
            <p:ph type="ftr" sz="quarter" idx="12"/>
          </p:nvPr>
        </p:nvSpPr>
        <p:spPr/>
        <p:txBody>
          <a:bodyPr/>
          <a:lstStyle/>
          <a:p>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18F6D13D-334C-44C2-B0BE-898BF522A199}" type="datetimeFigureOut">
              <a:rPr lang="it-IT" smtClean="0"/>
              <a:pPr/>
              <a:t>25/05/2013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AD7190A-04BE-4038-9933-0464824A2C5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4" name="Segnaposto contenuto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p>
            <a:fld id="{18F6D13D-334C-44C2-B0BE-898BF522A199}" type="datetimeFigureOut">
              <a:rPr lang="it-IT" smtClean="0"/>
              <a:pPr/>
              <a:t>25/05/2013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a:xfrm>
            <a:off x="8156448" y="6422064"/>
            <a:ext cx="762000" cy="365125"/>
          </a:xfrm>
        </p:spPr>
        <p:txBody>
          <a:bodyPr/>
          <a:lstStyle/>
          <a:p>
            <a:fld id="{BAD7190A-04BE-4038-9933-0464824A2C5A}"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it-IT" smtClean="0"/>
              <a:t>Fare clic sull'icona per inserire un'immagine</a:t>
            </a:r>
            <a:endParaRPr kumimoji="0" lang="en-US" dirty="0"/>
          </a:p>
        </p:txBody>
      </p:sp>
      <p:sp>
        <p:nvSpPr>
          <p:cNvPr id="4" name="Segnaposto testo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a:xfrm>
            <a:off x="457200" y="6422064"/>
            <a:ext cx="2133600" cy="365125"/>
          </a:xfrm>
        </p:spPr>
        <p:txBody>
          <a:bodyPr/>
          <a:lstStyle/>
          <a:p>
            <a:fld id="{18F6D13D-334C-44C2-B0BE-898BF522A199}" type="datetimeFigureOut">
              <a:rPr lang="it-IT" smtClean="0"/>
              <a:pPr/>
              <a:t>25/05/2013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AD7190A-04BE-4038-9933-0464824A2C5A}"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igura a mano libera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igura a mano libera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Segnaposto titolo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it-IT" smtClean="0"/>
              <a:t>Fare clic per modificare lo stile del titolo</a:t>
            </a:r>
            <a:endParaRPr kumimoji="0" lang="en-US"/>
          </a:p>
        </p:txBody>
      </p:sp>
      <p:sp>
        <p:nvSpPr>
          <p:cNvPr id="30" name="Segnaposto testo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0" name="Segnaposto data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18F6D13D-334C-44C2-B0BE-898BF522A199}" type="datetimeFigureOut">
              <a:rPr lang="it-IT" smtClean="0"/>
              <a:pPr/>
              <a:t>25/05/2013</a:t>
            </a:fld>
            <a:endParaRPr lang="it-IT"/>
          </a:p>
        </p:txBody>
      </p:sp>
      <p:sp>
        <p:nvSpPr>
          <p:cNvPr id="22" name="Segnaposto piè di pagina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it-IT"/>
          </a:p>
        </p:txBody>
      </p:sp>
      <p:sp>
        <p:nvSpPr>
          <p:cNvPr id="18" name="Segnaposto numero diapositiva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BAD7190A-04BE-4038-9933-0464824A2C5A}"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video" Target="file:///C:\Users\Acer\Desktop\Canto%20dei%20Sanfedisti.avi"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1.bp.blogspot.com/-RcQz-B3evMM/TsqVU3-a_3I/AAAAAAAADGI/R77p7iczk-4/s1600/4-ELEONORA+FONSECA+PIMENTEL3.jpg"/>
          <p:cNvPicPr>
            <a:picLocks noChangeAspect="1" noChangeArrowheads="1"/>
          </p:cNvPicPr>
          <p:nvPr/>
        </p:nvPicPr>
        <p:blipFill>
          <a:blip r:embed="rId2" cstate="print"/>
          <a:srcRect/>
          <a:stretch>
            <a:fillRect/>
          </a:stretch>
        </p:blipFill>
        <p:spPr bwMode="auto">
          <a:xfrm>
            <a:off x="493513" y="493896"/>
            <a:ext cx="3358407" cy="5815424"/>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4" name="CasellaDiTesto 3"/>
          <p:cNvSpPr txBox="1"/>
          <p:nvPr/>
        </p:nvSpPr>
        <p:spPr>
          <a:xfrm>
            <a:off x="3779912" y="764704"/>
            <a:ext cx="5256584" cy="3293209"/>
          </a:xfrm>
          <a:prstGeom prst="rect">
            <a:avLst/>
          </a:prstGeom>
          <a:noFill/>
        </p:spPr>
        <p:txBody>
          <a:bodyPr wrap="square" rtlCol="0">
            <a:spAutoFit/>
          </a:bodyPr>
          <a:lstStyle/>
          <a:p>
            <a:pPr algn="ctr"/>
            <a:r>
              <a:rPr lang="it-IT" sz="10000" smtClean="0">
                <a:solidFill>
                  <a:schemeClr val="tx1">
                    <a:lumMod val="85000"/>
                  </a:schemeClr>
                </a:solidFill>
                <a:latin typeface="Edwardian Script ITC" pitchFamily="66" charset="0"/>
              </a:rPr>
              <a:t>Lenòr</a:t>
            </a:r>
            <a:r>
              <a:rPr lang="it-IT" sz="10000" dirty="0" err="1" smtClean="0">
                <a:solidFill>
                  <a:schemeClr val="tx1">
                    <a:lumMod val="85000"/>
                  </a:schemeClr>
                </a:solidFill>
                <a:latin typeface="Edwardian Script ITC" pitchFamily="66" charset="0"/>
              </a:rPr>
              <a:t>…</a:t>
            </a:r>
            <a:endParaRPr lang="it-IT" sz="10000" dirty="0" smtClean="0">
              <a:solidFill>
                <a:schemeClr val="tx1">
                  <a:lumMod val="85000"/>
                </a:schemeClr>
              </a:solidFill>
              <a:latin typeface="Edwardian Script ITC" pitchFamily="66" charset="0"/>
            </a:endParaRPr>
          </a:p>
          <a:p>
            <a:pPr algn="ctr"/>
            <a:endParaRPr lang="it-IT" dirty="0" smtClean="0"/>
          </a:p>
          <a:p>
            <a:pPr algn="ctr"/>
            <a:endParaRPr lang="it-IT" smtClean="0">
              <a:latin typeface="Monotype Corsiva" pitchFamily="66" charset="0"/>
            </a:endParaRPr>
          </a:p>
          <a:p>
            <a:pPr algn="ctr"/>
            <a:endParaRPr lang="it-IT" smtClean="0">
              <a:latin typeface="Monotype Corsiva" pitchFamily="66" charset="0"/>
            </a:endParaRPr>
          </a:p>
          <a:p>
            <a:pPr algn="ctr"/>
            <a:endParaRPr lang="it-IT" smtClean="0">
              <a:latin typeface="Monotype Corsiva" pitchFamily="66" charset="0"/>
            </a:endParaRPr>
          </a:p>
          <a:p>
            <a:endParaRPr lang="it-IT" dirty="0" smtClean="0"/>
          </a:p>
          <a:p>
            <a:r>
              <a:rPr lang="it-IT" dirty="0" smtClean="0"/>
              <a:t>  </a:t>
            </a:r>
            <a:endParaRPr lang="it-IT" dirty="0"/>
          </a:p>
        </p:txBody>
      </p:sp>
      <p:pic>
        <p:nvPicPr>
          <p:cNvPr id="15362" name="Picture 2" descr="http://www.enzostriano.com/bio2bot.jpg"/>
          <p:cNvPicPr>
            <a:picLocks noChangeAspect="1" noChangeArrowheads="1"/>
          </p:cNvPicPr>
          <p:nvPr/>
        </p:nvPicPr>
        <p:blipFill>
          <a:blip r:embed="rId3" cstate="print">
            <a:duotone>
              <a:prstClr val="black"/>
              <a:schemeClr val="tx2">
                <a:tint val="45000"/>
                <a:satMod val="400000"/>
              </a:schemeClr>
            </a:duotone>
          </a:blip>
          <a:srcRect/>
          <a:stretch>
            <a:fillRect/>
          </a:stretch>
        </p:blipFill>
        <p:spPr bwMode="auto">
          <a:xfrm>
            <a:off x="4250760" y="4176484"/>
            <a:ext cx="4425696" cy="2084832"/>
          </a:xfrm>
          <a:prstGeom prst="rect">
            <a:avLst/>
          </a:prstGeom>
          <a:ln>
            <a:noFill/>
          </a:ln>
          <a:effectLst>
            <a:softEdge rad="112500"/>
          </a:effectLst>
        </p:spPr>
      </p:pic>
      <p:sp>
        <p:nvSpPr>
          <p:cNvPr id="9" name="Rettangolo 8"/>
          <p:cNvSpPr/>
          <p:nvPr/>
        </p:nvSpPr>
        <p:spPr>
          <a:xfrm>
            <a:off x="4355976" y="3543399"/>
            <a:ext cx="4176464" cy="461665"/>
          </a:xfrm>
          <a:prstGeom prst="rect">
            <a:avLst/>
          </a:prstGeom>
        </p:spPr>
        <p:txBody>
          <a:bodyPr wrap="square">
            <a:spAutoFit/>
          </a:bodyPr>
          <a:lstStyle/>
          <a:p>
            <a:pPr algn="ctr"/>
            <a:r>
              <a:rPr lang="it-IT" smtClean="0">
                <a:solidFill>
                  <a:prstClr val="white"/>
                </a:solidFill>
                <a:latin typeface="Monotype Corsiva" pitchFamily="66" charset="0"/>
              </a:rPr>
              <a:t>… </a:t>
            </a:r>
            <a:r>
              <a:rPr lang="it-IT" sz="1600" smtClean="0">
                <a:solidFill>
                  <a:prstClr val="white"/>
                </a:solidFill>
                <a:latin typeface="Monotype Corsiva" pitchFamily="66" charset="0"/>
              </a:rPr>
              <a:t>vista con gli occhi di  </a:t>
            </a:r>
            <a:r>
              <a:rPr lang="it-IT" sz="2400" b="1" smtClean="0">
                <a:solidFill>
                  <a:prstClr val="white">
                    <a:lumMod val="85000"/>
                  </a:prstClr>
                </a:solidFill>
                <a:latin typeface="Monotype Corsiva" pitchFamily="66" charset="0"/>
              </a:rPr>
              <a:t>Enzo Striano</a:t>
            </a:r>
            <a:endParaRPr lang="it-IT"/>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p:cTn id="7" dur="1000" fill="hold"/>
                                        <p:tgtEl>
                                          <p:spTgt spid="15362"/>
                                        </p:tgtEl>
                                        <p:attrNameLst>
                                          <p:attrName>ppt_x</p:attrName>
                                        </p:attrNameLst>
                                      </p:cBhvr>
                                      <p:tavLst>
                                        <p:tav tm="0">
                                          <p:val>
                                            <p:strVal val="#ppt_x-.2"/>
                                          </p:val>
                                        </p:tav>
                                        <p:tav tm="100000">
                                          <p:val>
                                            <p:strVal val="#ppt_x"/>
                                          </p:val>
                                        </p:tav>
                                      </p:tavLst>
                                    </p:anim>
                                    <p:anim calcmode="lin" valueType="num">
                                      <p:cBhvr>
                                        <p:cTn id="8" dur="1000" fill="hold"/>
                                        <p:tgtEl>
                                          <p:spTgt spid="15362"/>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362"/>
                                        </p:tgtEl>
                                      </p:cBhvr>
                                    </p:animEffect>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5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Scale>
                                      <p:cBhvr>
                                        <p:cTn id="17"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4"/>
                                        </p:tgtEl>
                                        <p:attrNameLst>
                                          <p:attrName>ppt_x</p:attrName>
                                          <p:attrName>ppt_y</p:attrName>
                                        </p:attrNameLst>
                                      </p:cBhvr>
                                    </p:animMotion>
                                    <p:animEffect transition="in" filter="fade">
                                      <p:cBhvr>
                                        <p:cTn id="19" dur="1000"/>
                                        <p:tgtEl>
                                          <p:spTgt spid="4"/>
                                        </p:tgtEl>
                                      </p:cBhvr>
                                    </p:animEffect>
                                  </p:childTnLst>
                                </p:cTn>
                              </p:par>
                            </p:childTnLst>
                          </p:cTn>
                        </p:par>
                        <p:par>
                          <p:cTn id="20" fill="hold">
                            <p:stCondLst>
                              <p:cond delay="1000"/>
                            </p:stCondLst>
                            <p:childTnLst>
                              <p:par>
                                <p:cTn id="21" presetID="10" presetClass="entr" presetSubtype="0" fill="hold" grpId="0" nodeType="afterEffect">
                                  <p:stCondLst>
                                    <p:cond delay="150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0" y="6372036"/>
            <a:ext cx="9144000" cy="369332"/>
          </a:xfrm>
          <a:prstGeom prst="rect">
            <a:avLst/>
          </a:prstGeom>
          <a:noFill/>
        </p:spPr>
        <p:txBody>
          <a:bodyPr wrap="square" rtlCol="0">
            <a:spAutoFit/>
          </a:bodyPr>
          <a:lstStyle/>
          <a:p>
            <a:pPr algn="ctr"/>
            <a:r>
              <a:rPr lang="it-IT" dirty="0" smtClean="0"/>
              <a:t>Canto dei Sanfedisti (</a:t>
            </a:r>
            <a:r>
              <a:rPr lang="it-IT" dirty="0" err="1" smtClean="0"/>
              <a:t>Allu</a:t>
            </a:r>
            <a:r>
              <a:rPr lang="it-IT" dirty="0" smtClean="0"/>
              <a:t> suono della </a:t>
            </a:r>
            <a:r>
              <a:rPr lang="it-IT" dirty="0" err="1" smtClean="0"/>
              <a:t>grancascia</a:t>
            </a:r>
            <a:r>
              <a:rPr lang="it-IT" dirty="0" smtClean="0"/>
              <a:t> / viva </a:t>
            </a:r>
            <a:r>
              <a:rPr lang="it-IT" dirty="0" err="1" smtClean="0"/>
              <a:t>viva</a:t>
            </a:r>
            <a:r>
              <a:rPr lang="it-IT" dirty="0" smtClean="0"/>
              <a:t> </a:t>
            </a:r>
            <a:r>
              <a:rPr lang="it-IT" dirty="0" err="1" smtClean="0"/>
              <a:t>lu</a:t>
            </a:r>
            <a:r>
              <a:rPr lang="it-IT" dirty="0" smtClean="0"/>
              <a:t> popolo </a:t>
            </a:r>
            <a:r>
              <a:rPr lang="it-IT" dirty="0" err="1" smtClean="0"/>
              <a:t>vascio</a:t>
            </a:r>
            <a:r>
              <a:rPr lang="it-IT" dirty="0" smtClean="0"/>
              <a:t>) </a:t>
            </a:r>
            <a:endParaRPr lang="it-IT" dirty="0"/>
          </a:p>
        </p:txBody>
      </p:sp>
      <p:pic>
        <p:nvPicPr>
          <p:cNvPr id="4" name="Canto dei Sanfedisti.avi">
            <a:hlinkClick r:id="" action="ppaction://media"/>
          </p:cNvPr>
          <p:cNvPicPr>
            <a:picLocks noRot="1" noChangeAspect="1"/>
          </p:cNvPicPr>
          <p:nvPr>
            <a:videoFile r:link="rId1"/>
          </p:nvPr>
        </p:nvPicPr>
        <p:blipFill>
          <a:blip r:embed="rId3" cstate="print"/>
          <a:stretch>
            <a:fillRect/>
          </a:stretch>
        </p:blipFill>
        <p:spPr>
          <a:xfrm>
            <a:off x="1524000" y="1143000"/>
            <a:ext cx="6096000" cy="4572000"/>
          </a:xfrm>
          <a:prstGeom prst="rect">
            <a:avLst/>
          </a:prstGeom>
        </p:spPr>
      </p:pic>
    </p:spTree>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sp>
        <p:nvSpPr>
          <p:cNvPr id="5" name="CasellaDiTesto 4"/>
          <p:cNvSpPr txBox="1"/>
          <p:nvPr/>
        </p:nvSpPr>
        <p:spPr>
          <a:xfrm>
            <a:off x="3923928" y="2492896"/>
            <a:ext cx="4896544" cy="1107996"/>
          </a:xfrm>
          <a:prstGeom prst="rect">
            <a:avLst/>
          </a:prstGeom>
          <a:noFill/>
        </p:spPr>
        <p:txBody>
          <a:bodyPr wrap="square" rtlCol="0">
            <a:spAutoFit/>
          </a:bodyPr>
          <a:lstStyle/>
          <a:p>
            <a:pPr>
              <a:spcBef>
                <a:spcPts val="600"/>
              </a:spcBef>
            </a:pPr>
            <a:r>
              <a:rPr lang="it-IT" sz="1400" i="1" smtClean="0">
                <a:latin typeface="Calibri Light" pitchFamily="34" charset="0"/>
              </a:rPr>
              <a:t>“Certi ragazzi, si dice, sono come Dio, generosi e sciocchi. </a:t>
            </a:r>
          </a:p>
          <a:p>
            <a:pPr>
              <a:spcBef>
                <a:spcPts val="600"/>
              </a:spcBef>
            </a:pPr>
            <a:r>
              <a:rPr lang="it-IT" sz="1400" i="1" smtClean="0">
                <a:latin typeface="Calibri Light" pitchFamily="34" charset="0"/>
              </a:rPr>
              <a:t>Si costruiscono in testa le immagini orgogliose di un mondo, s’incapricciano a dargli vita. </a:t>
            </a:r>
          </a:p>
          <a:p>
            <a:pPr>
              <a:spcBef>
                <a:spcPts val="600"/>
              </a:spcBef>
            </a:pPr>
            <a:r>
              <a:rPr lang="it-IT" sz="1400" i="1" smtClean="0">
                <a:latin typeface="Calibri Light" pitchFamily="34" charset="0"/>
              </a:rPr>
              <a:t>Appagano in ciò, si chiede, brame d’infinito amore?”</a:t>
            </a:r>
            <a:endParaRPr lang="it-IT" sz="1400" i="1" dirty="0">
              <a:latin typeface="Calibri Light" pitchFamily="34" charset="0"/>
            </a:endParaRPr>
          </a:p>
        </p:txBody>
      </p:sp>
      <p:sp>
        <p:nvSpPr>
          <p:cNvPr id="4" name="CasellaDiTesto 3"/>
          <p:cNvSpPr txBox="1"/>
          <p:nvPr/>
        </p:nvSpPr>
        <p:spPr>
          <a:xfrm>
            <a:off x="179512" y="5785519"/>
            <a:ext cx="5976664" cy="307777"/>
          </a:xfrm>
          <a:prstGeom prst="rect">
            <a:avLst/>
          </a:prstGeom>
          <a:noFill/>
        </p:spPr>
        <p:txBody>
          <a:bodyPr wrap="square" rtlCol="0">
            <a:spAutoFit/>
          </a:bodyPr>
          <a:lstStyle/>
          <a:p>
            <a:r>
              <a:rPr lang="it-IT" sz="1400" i="1" smtClean="0">
                <a:latin typeface="Calibri Light" pitchFamily="34" charset="0"/>
              </a:rPr>
              <a:t>“Ma forse questo è tempo di prosa, Lenòr. Di riflessione. Perciò vanno i romanzi.“</a:t>
            </a:r>
            <a:endParaRPr lang="it-IT" dirty="0">
              <a:latin typeface="Calibri Light" pitchFamily="34" charset="0"/>
            </a:endParaRPr>
          </a:p>
        </p:txBody>
      </p:sp>
      <p:pic>
        <p:nvPicPr>
          <p:cNvPr id="14338" name="Picture 2" descr="http://scrivi.10righedailibri.it/sites/default/files/imagecache/copertina_grande/copertine/resto-niente.gif"/>
          <p:cNvPicPr>
            <a:picLocks noChangeAspect="1" noChangeArrowheads="1"/>
          </p:cNvPicPr>
          <p:nvPr/>
        </p:nvPicPr>
        <p:blipFill>
          <a:blip r:embed="rId2" cstate="print">
            <a:lum bright="-16000" contrast="49000"/>
          </a:blip>
          <a:srcRect/>
          <a:stretch>
            <a:fillRect/>
          </a:stretch>
        </p:blipFill>
        <p:spPr bwMode="auto">
          <a:xfrm>
            <a:off x="611560" y="692696"/>
            <a:ext cx="2857500" cy="4589145"/>
          </a:xfrm>
          <a:prstGeom prst="rect">
            <a:avLst/>
          </a:prstGeom>
          <a:noFill/>
          <a:ln w="34925">
            <a:solidFill>
              <a:srgbClr val="FFFFFF"/>
            </a:solidFill>
          </a:ln>
          <a:effectLst>
            <a:reflection blurRad="12700" stA="30000" endPos="30000" dist="5000" dir="5400000" sy="-100000" algn="bl" rotWithShape="0"/>
          </a:effectLst>
          <a:scene3d>
            <a:camera prst="perspectiveFront" fov="2400000">
              <a:rot lat="19301488" lon="20521971" rev="1013966"/>
            </a:camera>
            <a:lightRig rig="glow" dir="t">
              <a:rot lat="0" lon="0" rev="16200000"/>
            </a:lightRig>
          </a:scene3d>
          <a:sp3d extrusionH="152400" prstMaterial="clear">
            <a:bevelT w="260350" h="50800" prst="softRound"/>
            <a:bevelB prst="softRound"/>
            <a:extrusionClr>
              <a:schemeClr val="tx1">
                <a:lumMod val="65000"/>
              </a:schemeClr>
            </a:extrusionClr>
          </a:sp3d>
        </p:spPr>
      </p:pic>
      <p:sp>
        <p:nvSpPr>
          <p:cNvPr id="7" name="CasellaDiTesto 6"/>
          <p:cNvSpPr txBox="1"/>
          <p:nvPr/>
        </p:nvSpPr>
        <p:spPr>
          <a:xfrm>
            <a:off x="467544" y="476672"/>
            <a:ext cx="7272808" cy="307777"/>
          </a:xfrm>
          <a:prstGeom prst="rect">
            <a:avLst/>
          </a:prstGeom>
          <a:noFill/>
        </p:spPr>
        <p:txBody>
          <a:bodyPr wrap="square" rtlCol="0">
            <a:spAutoFit/>
          </a:bodyPr>
          <a:lstStyle/>
          <a:p>
            <a:r>
              <a:rPr lang="it-IT" sz="1400" i="1" smtClean="0">
                <a:latin typeface="Calibri Light" pitchFamily="34" charset="0"/>
              </a:rPr>
              <a:t>“A Napoli la rivoluzione pochi la capiscono, pochissimi l’approvano, quasi nessuno la desidera.” </a:t>
            </a:r>
            <a:endParaRPr lang="it-IT" sz="1400" i="1">
              <a:latin typeface="Calibri Light"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fade">
                                      <p:cBhvr>
                                        <p:cTn id="7" dur="2000"/>
                                        <p:tgtEl>
                                          <p:spTgt spid="14338"/>
                                        </p:tgtEl>
                                      </p:cBhvr>
                                    </p:animEffect>
                                  </p:childTnLst>
                                </p:cTn>
                              </p:par>
                            </p:childTnLst>
                          </p:cTn>
                        </p:par>
                        <p:par>
                          <p:cTn id="8" fill="hold">
                            <p:stCondLst>
                              <p:cond delay="2000"/>
                            </p:stCondLst>
                            <p:childTnLst>
                              <p:par>
                                <p:cTn id="9" presetID="10" presetClass="entr" presetSubtype="0" fill="hold" grpId="0" nodeType="afterEffect">
                                  <p:stCondLst>
                                    <p:cond delay="10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par>
                          <p:cTn id="12" fill="hold">
                            <p:stCondLst>
                              <p:cond delay="5000"/>
                            </p:stCondLst>
                            <p:childTnLst>
                              <p:par>
                                <p:cTn id="13" presetID="10" presetClass="entr" presetSubtype="0" fill="hold" grpId="0" nodeType="afterEffect">
                                  <p:stCondLst>
                                    <p:cond delay="300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par>
                          <p:cTn id="16" fill="hold">
                            <p:stCondLst>
                              <p:cond delay="10000"/>
                            </p:stCondLst>
                            <p:childTnLst>
                              <p:par>
                                <p:cTn id="17" presetID="10" presetClass="entr" presetSubtype="0" fill="hold" grpId="0" nodeType="afterEffect">
                                  <p:stCondLst>
                                    <p:cond delay="400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4294967295"/>
          </p:nvPr>
        </p:nvSpPr>
        <p:spPr>
          <a:xfrm>
            <a:off x="2743200" y="908050"/>
            <a:ext cx="6400800" cy="5616575"/>
          </a:xfrm>
        </p:spPr>
        <p:txBody>
          <a:bodyPr>
            <a:normAutofit fontScale="32500" lnSpcReduction="20000"/>
          </a:bodyPr>
          <a:lstStyle/>
          <a:p>
            <a:pPr algn="ctr">
              <a:buNone/>
            </a:pPr>
            <a:r>
              <a:rPr lang="it-IT" sz="6000" smtClean="0"/>
              <a:t> La Vicaria:</a:t>
            </a:r>
          </a:p>
          <a:p>
            <a:pPr algn="ctr">
              <a:buNone/>
            </a:pPr>
            <a:r>
              <a:rPr lang="it-IT" sz="6000" smtClean="0"/>
              <a:t>gli ideali calpestati</a:t>
            </a:r>
          </a:p>
          <a:p>
            <a:pPr algn="l">
              <a:buNone/>
            </a:pPr>
            <a:endParaRPr lang="it-IT" sz="5600" b="1" i="1" dirty="0"/>
          </a:p>
          <a:p>
            <a:pPr algn="l">
              <a:spcBef>
                <a:spcPts val="1200"/>
              </a:spcBef>
              <a:buNone/>
            </a:pPr>
            <a:r>
              <a:rPr lang="it-IT" sz="4800" smtClean="0">
                <a:solidFill>
                  <a:schemeClr val="tx1"/>
                </a:solidFill>
                <a:latin typeface="Calibri Light" pitchFamily="34" charset="0"/>
              </a:rPr>
              <a:t>Le </a:t>
            </a:r>
            <a:r>
              <a:rPr lang="it-IT" sz="4800" dirty="0">
                <a:solidFill>
                  <a:schemeClr val="tx1"/>
                </a:solidFill>
                <a:latin typeface="Calibri Light" pitchFamily="34" charset="0"/>
              </a:rPr>
              <a:t>porte di questa tetra prigione si aprirono per </a:t>
            </a:r>
            <a:r>
              <a:rPr lang="it-IT" sz="4800">
                <a:solidFill>
                  <a:schemeClr val="tx1"/>
                </a:solidFill>
                <a:latin typeface="Calibri Light" pitchFamily="34" charset="0"/>
              </a:rPr>
              <a:t>Eleonora </a:t>
            </a:r>
            <a:r>
              <a:rPr lang="it-IT" sz="4800" smtClean="0">
                <a:solidFill>
                  <a:schemeClr val="tx1"/>
                </a:solidFill>
                <a:latin typeface="Calibri Light" pitchFamily="34" charset="0"/>
              </a:rPr>
              <a:t>ben due </a:t>
            </a:r>
            <a:r>
              <a:rPr lang="it-IT" sz="4800" dirty="0">
                <a:solidFill>
                  <a:schemeClr val="tx1"/>
                </a:solidFill>
                <a:latin typeface="Calibri Light" pitchFamily="34" charset="0"/>
              </a:rPr>
              <a:t>volte:</a:t>
            </a:r>
          </a:p>
          <a:p>
            <a:pPr algn="l">
              <a:spcBef>
                <a:spcPts val="1200"/>
              </a:spcBef>
              <a:buNone/>
            </a:pPr>
            <a:r>
              <a:rPr lang="it-IT" sz="4800" dirty="0">
                <a:solidFill>
                  <a:schemeClr val="tx1"/>
                </a:solidFill>
                <a:latin typeface="Calibri Light" pitchFamily="34" charset="0"/>
              </a:rPr>
              <a:t>la prima fu il 5 ottobre 1798 in seguito ad una perquisizione e alla scoperta di libri censurati nella sua casa, ritenuta, oltretutto, luogo di riunioni </a:t>
            </a:r>
            <a:r>
              <a:rPr lang="it-IT" sz="4800" dirty="0" err="1">
                <a:solidFill>
                  <a:schemeClr val="tx1"/>
                </a:solidFill>
                <a:latin typeface="Calibri Light" pitchFamily="34" charset="0"/>
              </a:rPr>
              <a:t>giacobine</a:t>
            </a:r>
            <a:r>
              <a:rPr lang="it-IT" sz="4800" dirty="0">
                <a:solidFill>
                  <a:schemeClr val="tx1"/>
                </a:solidFill>
                <a:latin typeface="Calibri Light" pitchFamily="34" charset="0"/>
              </a:rPr>
              <a:t>;</a:t>
            </a:r>
          </a:p>
          <a:p>
            <a:pPr algn="l">
              <a:spcBef>
                <a:spcPts val="1200"/>
              </a:spcBef>
              <a:buNone/>
            </a:pPr>
            <a:r>
              <a:rPr lang="it-IT" sz="4800" dirty="0">
                <a:solidFill>
                  <a:schemeClr val="tx1"/>
                </a:solidFill>
                <a:latin typeface="Calibri Light" pitchFamily="34" charset="0"/>
              </a:rPr>
              <a:t>la seconda, il 12 agosto 1799, poco prima dell'esecuzione, quando la Repubblica era caduta e la capitolazione che garantiva agli sconfitti la possibilità di essere imbarcati su una nave francese fu violata per dieci patrioti, tra cui Eleonora de Fonseca </a:t>
            </a:r>
            <a:r>
              <a:rPr lang="it-IT" sz="4800" dirty="0" err="1">
                <a:solidFill>
                  <a:schemeClr val="tx1"/>
                </a:solidFill>
                <a:latin typeface="Calibri Light" pitchFamily="34" charset="0"/>
              </a:rPr>
              <a:t>Pimentel</a:t>
            </a:r>
            <a:r>
              <a:rPr lang="it-IT" sz="4800" dirty="0">
                <a:solidFill>
                  <a:schemeClr val="tx1"/>
                </a:solidFill>
                <a:latin typeface="Calibri Light" pitchFamily="34" charset="0"/>
              </a:rPr>
              <a:t>, che furono tutti giustiziati. Mentre alla prima detenzione sfuggì grazie all'arrivo dei Francesi che permisero ai </a:t>
            </a:r>
            <a:r>
              <a:rPr lang="it-IT" sz="4800" dirty="0" err="1">
                <a:solidFill>
                  <a:schemeClr val="tx1"/>
                </a:solidFill>
                <a:latin typeface="Calibri Light" pitchFamily="34" charset="0"/>
              </a:rPr>
              <a:t>lazzari</a:t>
            </a:r>
            <a:r>
              <a:rPr lang="it-IT" sz="4800" dirty="0">
                <a:solidFill>
                  <a:schemeClr val="tx1"/>
                </a:solidFill>
                <a:latin typeface="Calibri Light" pitchFamily="34" charset="0"/>
              </a:rPr>
              <a:t> di svuotare le carceri, alla seconda non sfuggirà e uscirà solo per essere avviata alle operazioni preliminari all'esecuzione, dopo la sentenza della Giunta di Stato con a capo il feroce giudice </a:t>
            </a:r>
            <a:r>
              <a:rPr lang="it-IT" sz="4800" dirty="0" err="1">
                <a:solidFill>
                  <a:schemeClr val="tx1"/>
                </a:solidFill>
                <a:latin typeface="Calibri Light" pitchFamily="34" charset="0"/>
              </a:rPr>
              <a:t>Guidobaldi</a:t>
            </a:r>
            <a:r>
              <a:rPr lang="it-IT" sz="4800" dirty="0" smtClean="0">
                <a:solidFill>
                  <a:schemeClr val="tx1"/>
                </a:solidFill>
                <a:latin typeface="Calibri Light" pitchFamily="34" charset="0"/>
              </a:rPr>
              <a:t>.</a:t>
            </a:r>
            <a:endParaRPr lang="it-IT" sz="4800" dirty="0">
              <a:solidFill>
                <a:schemeClr val="tx1"/>
              </a:solidFill>
              <a:latin typeface="Calibri Light" pitchFamily="34" charset="0"/>
            </a:endParaRPr>
          </a:p>
        </p:txBody>
      </p:sp>
      <p:sp>
        <p:nvSpPr>
          <p:cNvPr id="4" name="CasellaDiTesto 3"/>
          <p:cNvSpPr txBox="1"/>
          <p:nvPr/>
        </p:nvSpPr>
        <p:spPr>
          <a:xfrm>
            <a:off x="467544" y="260648"/>
            <a:ext cx="3600400" cy="1569660"/>
          </a:xfrm>
          <a:prstGeom prst="rect">
            <a:avLst/>
          </a:prstGeom>
          <a:noFill/>
        </p:spPr>
        <p:txBody>
          <a:bodyPr wrap="square" rtlCol="0">
            <a:spAutoFit/>
          </a:bodyPr>
          <a:lstStyle/>
          <a:p>
            <a:pPr algn="ctr"/>
            <a:r>
              <a:rPr lang="it-IT" sz="4800" dirty="0" smtClean="0">
                <a:latin typeface="French Script MT" pitchFamily="66" charset="0"/>
                <a:cs typeface="Arabic Typesetting" pitchFamily="66" charset="-78"/>
              </a:rPr>
              <a:t>I luoghi di </a:t>
            </a:r>
            <a:r>
              <a:rPr lang="it-IT" sz="4800" dirty="0" err="1" smtClean="0">
                <a:latin typeface="French Script MT" pitchFamily="66" charset="0"/>
                <a:cs typeface="Arabic Typesetting" pitchFamily="66" charset="-78"/>
              </a:rPr>
              <a:t>Lenòr</a:t>
            </a:r>
            <a:endParaRPr lang="it-IT" sz="4800" dirty="0" smtClean="0">
              <a:latin typeface="French Script MT" pitchFamily="66" charset="0"/>
              <a:cs typeface="Arabic Typesetting" pitchFamily="66" charset="-78"/>
            </a:endParaRPr>
          </a:p>
          <a:p>
            <a:pPr algn="ctr"/>
            <a:endParaRPr lang="it-IT" sz="4800" dirty="0">
              <a:latin typeface="French Script MT" pitchFamily="66" charset="0"/>
              <a:cs typeface="Arabic Typesetting" pitchFamily="66" charset="-78"/>
            </a:endParaRPr>
          </a:p>
        </p:txBody>
      </p:sp>
      <p:pic>
        <p:nvPicPr>
          <p:cNvPr id="8" name="Picture 2" descr="http://upload.wikimedia.org/wikipedia/commons/b/b4/Tribunale_della_Napoli_Vicaria_sec._XVII.jpg"/>
          <p:cNvPicPr>
            <a:picLocks noChangeAspect="1" noChangeArrowheads="1"/>
          </p:cNvPicPr>
          <p:nvPr/>
        </p:nvPicPr>
        <p:blipFill>
          <a:blip r:embed="rId3" cstate="print"/>
          <a:srcRect/>
          <a:stretch>
            <a:fillRect/>
          </a:stretch>
        </p:blipFill>
        <p:spPr bwMode="auto">
          <a:xfrm>
            <a:off x="408559" y="2060848"/>
            <a:ext cx="2219225" cy="281066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par>
                          <p:cTn id="23" fill="hold">
                            <p:stCondLst>
                              <p:cond delay="2000"/>
                            </p:stCondLst>
                            <p:childTnLst>
                              <p:par>
                                <p:cTn id="24" presetID="52" presetClass="entr" presetSubtype="0" fill="hold" nodeType="afterEffect">
                                  <p:stCondLst>
                                    <p:cond delay="1000"/>
                                  </p:stCondLst>
                                  <p:childTnLst>
                                    <p:set>
                                      <p:cBhvr>
                                        <p:cTn id="25" dur="1" fill="hold">
                                          <p:stCondLst>
                                            <p:cond delay="0"/>
                                          </p:stCondLst>
                                        </p:cTn>
                                        <p:tgtEl>
                                          <p:spTgt spid="8"/>
                                        </p:tgtEl>
                                        <p:attrNameLst>
                                          <p:attrName>style.visibility</p:attrName>
                                        </p:attrNameLst>
                                      </p:cBhvr>
                                      <p:to>
                                        <p:strVal val="visible"/>
                                      </p:to>
                                    </p:set>
                                    <p:animScale>
                                      <p:cBhvr>
                                        <p:cTn id="26"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1000" decel="50000" fill="hold">
                                          <p:stCondLst>
                                            <p:cond delay="0"/>
                                          </p:stCondLst>
                                        </p:cTn>
                                        <p:tgtEl>
                                          <p:spTgt spid="8"/>
                                        </p:tgtEl>
                                        <p:attrNameLst>
                                          <p:attrName>ppt_x</p:attrName>
                                          <p:attrName>ppt_y</p:attrName>
                                        </p:attrNameLst>
                                      </p:cBhvr>
                                    </p:animMotion>
                                    <p:animEffect transition="in" filter="fade">
                                      <p:cBhvr>
                                        <p:cTn id="2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4294967295"/>
          </p:nvPr>
        </p:nvSpPr>
        <p:spPr>
          <a:xfrm>
            <a:off x="285720" y="692150"/>
            <a:ext cx="4967288" cy="6165850"/>
          </a:xfrm>
        </p:spPr>
        <p:txBody>
          <a:bodyPr>
            <a:normAutofit fontScale="25000" lnSpcReduction="20000"/>
          </a:bodyPr>
          <a:lstStyle/>
          <a:p>
            <a:endParaRPr lang="it-IT" sz="5600" b="1" i="1" dirty="0"/>
          </a:p>
          <a:p>
            <a:pPr>
              <a:buNone/>
            </a:pPr>
            <a:r>
              <a:rPr lang="it-IT" sz="5600" i="1" dirty="0">
                <a:solidFill>
                  <a:schemeClr val="tx1"/>
                </a:solidFill>
                <a:latin typeface="Calibri Light" pitchFamily="34" charset="0"/>
              </a:rPr>
              <a:t> </a:t>
            </a:r>
            <a:endParaRPr lang="it-IT" sz="4800" dirty="0">
              <a:solidFill>
                <a:schemeClr val="tx1"/>
              </a:solidFill>
              <a:latin typeface="Calibri Light" pitchFamily="34" charset="0"/>
            </a:endParaRPr>
          </a:p>
          <a:p>
            <a:pPr algn="l">
              <a:buNone/>
            </a:pPr>
            <a:r>
              <a:rPr lang="it-IT" sz="7200" dirty="0" smtClean="0">
                <a:solidFill>
                  <a:schemeClr val="tx1"/>
                </a:solidFill>
                <a:latin typeface="Calibri Light" pitchFamily="34" charset="0"/>
              </a:rPr>
              <a:t>Nell'immaginario dei Napoletani la fama della Vicaria è molto diffusa, in memoria di quando ospitava i peggiori delinquenti prima che fossero giustiziati. La prigione, tra l'altro, aveva una sorta di “cella di massima sicurezza” </a:t>
            </a:r>
            <a:r>
              <a:rPr lang="it-IT" sz="4800" dirty="0" smtClean="0">
                <a:solidFill>
                  <a:schemeClr val="tx1"/>
                </a:solidFill>
                <a:latin typeface="Calibri Light" pitchFamily="34" charset="0"/>
              </a:rPr>
              <a:t>che</a:t>
            </a:r>
            <a:r>
              <a:rPr lang="it-IT" sz="7200" dirty="0" smtClean="0">
                <a:solidFill>
                  <a:schemeClr val="tx1"/>
                </a:solidFill>
                <a:latin typeface="Calibri Light" pitchFamily="34" charset="0"/>
              </a:rPr>
              <a:t> era detta 'Fossa del Panaro”, una sorta di imbuto sotterraneo, umidissimo e malsano riservato ai più efferati criminali. Proprio il Panaro ospitò la rea di Stato de Fonseca che, durante la prima detenzione, comprensibilmente avvilita, compose lì un'invettiva furibonda contro il re e la regina che, durante la Repubblica sarà pubblicamente letta e che contribuirà a fomentare l'odio di Maria Carolina contro di lei. Eccone qualche verso:</a:t>
            </a:r>
            <a:r>
              <a:rPr lang="it-IT" sz="7200" dirty="0">
                <a:solidFill>
                  <a:schemeClr val="tx1"/>
                </a:solidFill>
                <a:latin typeface="Calibri Light" pitchFamily="34" charset="0"/>
              </a:rPr>
              <a:t> </a:t>
            </a:r>
          </a:p>
          <a:p>
            <a:pPr algn="ctr">
              <a:buNone/>
            </a:pPr>
            <a:endParaRPr lang="it-IT" sz="4800" i="1" dirty="0" smtClean="0">
              <a:solidFill>
                <a:schemeClr val="tx1"/>
              </a:solidFill>
            </a:endParaRPr>
          </a:p>
          <a:p>
            <a:pPr algn="ctr">
              <a:buNone/>
            </a:pPr>
            <a:r>
              <a:rPr lang="it-IT" sz="6400" i="1" dirty="0" smtClean="0">
                <a:solidFill>
                  <a:schemeClr val="tx1"/>
                </a:solidFill>
              </a:rPr>
              <a:t>Rediviva </a:t>
            </a:r>
            <a:r>
              <a:rPr lang="it-IT" sz="6400" i="1" dirty="0" err="1">
                <a:solidFill>
                  <a:schemeClr val="tx1"/>
                </a:solidFill>
              </a:rPr>
              <a:t>Poppea</a:t>
            </a:r>
            <a:r>
              <a:rPr lang="it-IT" sz="6400" i="1" dirty="0">
                <a:solidFill>
                  <a:schemeClr val="tx1"/>
                </a:solidFill>
              </a:rPr>
              <a:t>,tribade impura</a:t>
            </a:r>
            <a:endParaRPr lang="it-IT" sz="6400" dirty="0">
              <a:solidFill>
                <a:schemeClr val="tx1"/>
              </a:solidFill>
            </a:endParaRPr>
          </a:p>
          <a:p>
            <a:pPr algn="ctr">
              <a:buNone/>
            </a:pPr>
            <a:r>
              <a:rPr lang="it-IT" sz="6400" i="1" dirty="0">
                <a:solidFill>
                  <a:schemeClr val="tx1"/>
                </a:solidFill>
              </a:rPr>
              <a:t>d'imbecille tiranno empia consorte(…)</a:t>
            </a:r>
            <a:endParaRPr lang="it-IT" sz="6400" dirty="0">
              <a:solidFill>
                <a:schemeClr val="tx1"/>
              </a:solidFill>
            </a:endParaRPr>
          </a:p>
          <a:p>
            <a:pPr algn="ctr">
              <a:buNone/>
            </a:pPr>
            <a:r>
              <a:rPr lang="it-IT" sz="6400" i="1" dirty="0">
                <a:solidFill>
                  <a:schemeClr val="tx1"/>
                </a:solidFill>
              </a:rPr>
              <a:t>Tardar ben può ma l'ora</a:t>
            </a:r>
            <a:endParaRPr lang="it-IT" sz="6400" dirty="0">
              <a:solidFill>
                <a:schemeClr val="tx1"/>
              </a:solidFill>
            </a:endParaRPr>
          </a:p>
          <a:p>
            <a:pPr algn="ctr">
              <a:buNone/>
            </a:pPr>
            <a:r>
              <a:rPr lang="it-IT" sz="6400" i="1" dirty="0">
                <a:solidFill>
                  <a:schemeClr val="tx1"/>
                </a:solidFill>
              </a:rPr>
              <a:t>Segnata è in ciel ed un sol filo arresta</a:t>
            </a:r>
            <a:endParaRPr lang="it-IT" sz="6400" dirty="0">
              <a:solidFill>
                <a:schemeClr val="tx1"/>
              </a:solidFill>
            </a:endParaRPr>
          </a:p>
          <a:p>
            <a:pPr algn="ctr">
              <a:buNone/>
            </a:pPr>
            <a:r>
              <a:rPr lang="it-IT" sz="6400" i="1" dirty="0">
                <a:solidFill>
                  <a:schemeClr val="tx1"/>
                </a:solidFill>
              </a:rPr>
              <a:t>La scure appesa sul tuo capo ancora</a:t>
            </a:r>
            <a:endParaRPr lang="it-IT" sz="6400" dirty="0">
              <a:solidFill>
                <a:schemeClr val="tx1"/>
              </a:solidFill>
            </a:endParaRPr>
          </a:p>
          <a:p>
            <a:pPr algn="l">
              <a:buNone/>
            </a:pPr>
            <a:r>
              <a:rPr lang="it-IT" sz="5600" dirty="0">
                <a:solidFill>
                  <a:schemeClr val="tx1"/>
                </a:solidFill>
              </a:rPr>
              <a:t> </a:t>
            </a:r>
          </a:p>
          <a:p>
            <a:endParaRPr lang="it-IT" dirty="0"/>
          </a:p>
        </p:txBody>
      </p:sp>
      <p:sp>
        <p:nvSpPr>
          <p:cNvPr id="4" name="CasellaDiTesto 3"/>
          <p:cNvSpPr txBox="1"/>
          <p:nvPr/>
        </p:nvSpPr>
        <p:spPr>
          <a:xfrm>
            <a:off x="467544" y="260648"/>
            <a:ext cx="3600400" cy="1569660"/>
          </a:xfrm>
          <a:prstGeom prst="rect">
            <a:avLst/>
          </a:prstGeom>
          <a:noFill/>
        </p:spPr>
        <p:txBody>
          <a:bodyPr wrap="square" rtlCol="0">
            <a:spAutoFit/>
          </a:bodyPr>
          <a:lstStyle/>
          <a:p>
            <a:pPr algn="ctr"/>
            <a:r>
              <a:rPr lang="it-IT" sz="4800" dirty="0" smtClean="0">
                <a:latin typeface="French Script MT" pitchFamily="66" charset="0"/>
                <a:cs typeface="Arabic Typesetting" pitchFamily="66" charset="-78"/>
              </a:rPr>
              <a:t>I luoghi di </a:t>
            </a:r>
            <a:r>
              <a:rPr lang="it-IT" sz="4800" dirty="0" err="1" smtClean="0">
                <a:latin typeface="French Script MT" pitchFamily="66" charset="0"/>
                <a:cs typeface="Arabic Typesetting" pitchFamily="66" charset="-78"/>
              </a:rPr>
              <a:t>Lenòr</a:t>
            </a:r>
            <a:endParaRPr lang="it-IT" sz="4800" dirty="0" smtClean="0">
              <a:latin typeface="French Script MT" pitchFamily="66" charset="0"/>
              <a:cs typeface="Arabic Typesetting" pitchFamily="66" charset="-78"/>
            </a:endParaRPr>
          </a:p>
          <a:p>
            <a:pPr algn="ctr"/>
            <a:endParaRPr lang="it-IT" sz="4800" dirty="0">
              <a:latin typeface="French Script MT" pitchFamily="66" charset="0"/>
              <a:cs typeface="Arabic Typesetting" pitchFamily="66" charset="-78"/>
            </a:endParaRPr>
          </a:p>
        </p:txBody>
      </p:sp>
      <p:pic>
        <p:nvPicPr>
          <p:cNvPr id="11266" name="Picture 2" descr="http://www.comitatoprocanne.com/public/big/DE%20FONSECA%20PIMENTEL%20ELEONORA.jpg"/>
          <p:cNvPicPr>
            <a:picLocks noChangeAspect="1" noChangeArrowheads="1"/>
          </p:cNvPicPr>
          <p:nvPr/>
        </p:nvPicPr>
        <p:blipFill>
          <a:blip r:embed="rId3" cstate="print"/>
          <a:srcRect/>
          <a:stretch>
            <a:fillRect/>
          </a:stretch>
        </p:blipFill>
        <p:spPr bwMode="auto">
          <a:xfrm>
            <a:off x="5508104" y="1628800"/>
            <a:ext cx="3240360" cy="32403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par>
                          <p:cTn id="12" fill="hold">
                            <p:stCondLst>
                              <p:cond delay="1000"/>
                            </p:stCondLst>
                            <p:childTnLst>
                              <p:par>
                                <p:cTn id="13" presetID="52" presetClass="entr" presetSubtype="0" fill="hold" nodeType="afterEffect">
                                  <p:stCondLst>
                                    <p:cond delay="0"/>
                                  </p:stCondLst>
                                  <p:childTnLst>
                                    <p:set>
                                      <p:cBhvr>
                                        <p:cTn id="14" dur="1" fill="hold">
                                          <p:stCondLst>
                                            <p:cond delay="0"/>
                                          </p:stCondLst>
                                        </p:cTn>
                                        <p:tgtEl>
                                          <p:spTgt spid="11266"/>
                                        </p:tgtEl>
                                        <p:attrNameLst>
                                          <p:attrName>style.visibility</p:attrName>
                                        </p:attrNameLst>
                                      </p:cBhvr>
                                      <p:to>
                                        <p:strVal val="visible"/>
                                      </p:to>
                                    </p:set>
                                    <p:animScale>
                                      <p:cBhvr>
                                        <p:cTn id="15" dur="1000" decel="50000" fill="hold">
                                          <p:stCondLst>
                                            <p:cond delay="0"/>
                                          </p:stCondLst>
                                        </p:cTn>
                                        <p:tgtEl>
                                          <p:spTgt spid="1126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11266"/>
                                        </p:tgtEl>
                                        <p:attrNameLst>
                                          <p:attrName>ppt_x</p:attrName>
                                          <p:attrName>ppt_y</p:attrName>
                                        </p:attrNameLst>
                                      </p:cBhvr>
                                    </p:animMotion>
                                    <p:animEffect transition="in" filter="fade">
                                      <p:cBhvr>
                                        <p:cTn id="17" dur="1000"/>
                                        <p:tgtEl>
                                          <p:spTgt spid="11266"/>
                                        </p:tgtEl>
                                      </p:cBhvr>
                                    </p:animEffect>
                                  </p:childTnLst>
                                </p:cTn>
                              </p:par>
                            </p:childTnLst>
                          </p:cTn>
                        </p:par>
                        <p:par>
                          <p:cTn id="18" fill="hold">
                            <p:stCondLst>
                              <p:cond delay="2000"/>
                            </p:stCondLst>
                            <p:childTnLst>
                              <p:par>
                                <p:cTn id="19" presetID="10" presetClass="entr" presetSubtype="0" fill="hold" grpId="0" nodeType="afterEffect">
                                  <p:stCondLst>
                                    <p:cond delay="50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par>
                          <p:cTn id="22" fill="hold">
                            <p:stCondLst>
                              <p:cond delay="3000"/>
                            </p:stCondLst>
                            <p:childTnLst>
                              <p:par>
                                <p:cTn id="23" presetID="10" presetClass="entr" presetSubtype="0" fill="hold" grpId="0" nodeType="afterEffect">
                                  <p:stCondLst>
                                    <p:cond delay="50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childTnLst>
                          </p:cTn>
                        </p:par>
                        <p:par>
                          <p:cTn id="26" fill="hold">
                            <p:stCondLst>
                              <p:cond delay="4000"/>
                            </p:stCondLst>
                            <p:childTnLst>
                              <p:par>
                                <p:cTn id="27" presetID="10" presetClass="entr" presetSubtype="0" fill="hold" grpId="0" nodeType="afterEffect">
                                  <p:stCondLst>
                                    <p:cond delay="50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childTnLst>
                          </p:cTn>
                        </p:par>
                        <p:par>
                          <p:cTn id="30" fill="hold">
                            <p:stCondLst>
                              <p:cond delay="5000"/>
                            </p:stCondLst>
                            <p:childTnLst>
                              <p:par>
                                <p:cTn id="31" presetID="10" presetClass="entr" presetSubtype="0" fill="hold" grpId="0" nodeType="afterEffect">
                                  <p:stCondLst>
                                    <p:cond delay="50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fade">
                                      <p:cBhvr>
                                        <p:cTn id="33" dur="500"/>
                                        <p:tgtEl>
                                          <p:spTgt spid="3">
                                            <p:txEl>
                                              <p:pRg st="7" end="7"/>
                                            </p:txEl>
                                          </p:spTgt>
                                        </p:tgtEl>
                                      </p:cBhvr>
                                    </p:animEffect>
                                  </p:childTnLst>
                                </p:cTn>
                              </p:par>
                            </p:childTnLst>
                          </p:cTn>
                        </p:par>
                        <p:par>
                          <p:cTn id="34" fill="hold">
                            <p:stCondLst>
                              <p:cond delay="6000"/>
                            </p:stCondLst>
                            <p:childTnLst>
                              <p:par>
                                <p:cTn id="35" presetID="10" presetClass="entr" presetSubtype="0" fill="hold" grpId="0" nodeType="afterEffect">
                                  <p:stCondLst>
                                    <p:cond delay="50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par>
                          <p:cTn id="38" fill="hold">
                            <p:stCondLst>
                              <p:cond delay="7000"/>
                            </p:stCondLst>
                            <p:childTnLst>
                              <p:par>
                                <p:cTn id="39" presetID="10" presetClass="entr" presetSubtype="0" fill="hold" grpId="0" nodeType="after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animEffect transition="in" filter="fade">
                                      <p:cBhvr>
                                        <p:cTn id="4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http://upload.wikimedia.org/wikipedia/commons/7/7f/Napoli_-_Palazzo_Serra_di_Cassano_(scalone).jpg"/>
          <p:cNvPicPr>
            <a:picLocks noChangeAspect="1" noChangeArrowheads="1"/>
          </p:cNvPicPr>
          <p:nvPr/>
        </p:nvPicPr>
        <p:blipFill>
          <a:blip r:embed="rId3" cstate="print">
            <a:duotone>
              <a:prstClr val="black"/>
              <a:schemeClr val="tx2">
                <a:tint val="45000"/>
                <a:satMod val="400000"/>
              </a:schemeClr>
            </a:duotone>
          </a:blip>
          <a:srcRect/>
          <a:stretch>
            <a:fillRect/>
          </a:stretch>
        </p:blipFill>
        <p:spPr bwMode="auto">
          <a:xfrm>
            <a:off x="-36512" y="0"/>
            <a:ext cx="9180512" cy="6876000"/>
          </a:xfrm>
          <a:prstGeom prst="rect">
            <a:avLst/>
          </a:prstGeom>
          <a:noFill/>
          <a:effectLst>
            <a:outerShdw blurRad="50800" dist="50800" dir="5400000" algn="ctr" rotWithShape="0">
              <a:srgbClr val="000000"/>
            </a:outerShdw>
          </a:effectLst>
        </p:spPr>
      </p:pic>
      <p:sp>
        <p:nvSpPr>
          <p:cNvPr id="3" name="CasellaDiTesto 2"/>
          <p:cNvSpPr txBox="1"/>
          <p:nvPr/>
        </p:nvSpPr>
        <p:spPr>
          <a:xfrm>
            <a:off x="0" y="-2641169"/>
            <a:ext cx="9144000" cy="7294305"/>
          </a:xfrm>
          <a:prstGeom prst="rect">
            <a:avLst/>
          </a:prstGeom>
          <a:noFill/>
        </p:spPr>
        <p:txBody>
          <a:bodyPr wrap="square" rtlCol="0">
            <a:spAutoFit/>
          </a:bodyPr>
          <a:lstStyle/>
          <a:p>
            <a:pPr algn="ctr"/>
            <a:endParaRPr lang="it-IT" smtClean="0">
              <a:latin typeface="Calibri Light" pitchFamily="34" charset="0"/>
            </a:endParaRPr>
          </a:p>
          <a:p>
            <a:pPr algn="ctr"/>
            <a:endParaRPr lang="it-IT" smtClean="0">
              <a:latin typeface="Calibri Light" pitchFamily="34" charset="0"/>
            </a:endParaRPr>
          </a:p>
          <a:p>
            <a:pPr algn="ctr"/>
            <a:endParaRPr lang="it-IT" smtClean="0">
              <a:latin typeface="Calibri Light" pitchFamily="34" charset="0"/>
            </a:endParaRPr>
          </a:p>
          <a:p>
            <a:pPr algn="ctr"/>
            <a:endParaRPr lang="it-IT" smtClean="0">
              <a:latin typeface="Calibri Light" pitchFamily="34" charset="0"/>
            </a:endParaRPr>
          </a:p>
          <a:p>
            <a:pPr algn="ctr"/>
            <a:endParaRPr lang="it-IT" smtClean="0">
              <a:latin typeface="Calibri Light" pitchFamily="34" charset="0"/>
            </a:endParaRPr>
          </a:p>
          <a:p>
            <a:pPr algn="ctr"/>
            <a:endParaRPr lang="it-IT" smtClean="0">
              <a:latin typeface="Calibri Light" pitchFamily="34" charset="0"/>
            </a:endParaRPr>
          </a:p>
          <a:p>
            <a:pPr algn="ctr"/>
            <a:endParaRPr lang="it-IT" smtClean="0">
              <a:latin typeface="Calibri Light" pitchFamily="34" charset="0"/>
            </a:endParaRPr>
          </a:p>
          <a:p>
            <a:pPr algn="ctr"/>
            <a:endParaRPr lang="it-IT" smtClean="0">
              <a:latin typeface="Calibri Light" pitchFamily="34" charset="0"/>
            </a:endParaRPr>
          </a:p>
          <a:p>
            <a:pPr algn="ctr"/>
            <a:endParaRPr lang="it-IT" smtClean="0">
              <a:latin typeface="Calibri Light" pitchFamily="34" charset="0"/>
            </a:endParaRPr>
          </a:p>
          <a:p>
            <a:pPr algn="ctr"/>
            <a:endParaRPr lang="it-IT" smtClean="0">
              <a:latin typeface="Calibri Light" pitchFamily="34" charset="0"/>
            </a:endParaRPr>
          </a:p>
          <a:p>
            <a:pPr algn="ctr"/>
            <a:r>
              <a:rPr lang="it-IT" sz="2400" b="1" smtClean="0">
                <a:latin typeface="Calibri Light" pitchFamily="34" charset="0"/>
              </a:rPr>
              <a:t>“E un dì voi sola mostrerete al mondo</a:t>
            </a:r>
            <a:br>
              <a:rPr lang="it-IT" sz="2400" b="1" smtClean="0">
                <a:latin typeface="Calibri Light" pitchFamily="34" charset="0"/>
              </a:rPr>
            </a:br>
            <a:r>
              <a:rPr lang="it-IT" sz="2400" b="1" smtClean="0">
                <a:latin typeface="Calibri Light" pitchFamily="34" charset="0"/>
              </a:rPr>
              <a:t>che nel giunger di gloria alle corone</a:t>
            </a:r>
            <a:br>
              <a:rPr lang="it-IT" sz="2400" b="1" smtClean="0">
                <a:latin typeface="Calibri Light" pitchFamily="34" charset="0"/>
              </a:rPr>
            </a:br>
            <a:r>
              <a:rPr lang="it-IT" sz="2400" b="1" smtClean="0">
                <a:latin typeface="Calibri Light" pitchFamily="34" charset="0"/>
              </a:rPr>
              <a:t>l’ingegno femminil non è secondo.”</a:t>
            </a:r>
          </a:p>
          <a:p>
            <a:pPr algn="ctr"/>
            <a:endParaRPr lang="it-IT" b="1" smtClean="0">
              <a:latin typeface="Calibri Light" pitchFamily="34" charset="0"/>
            </a:endParaRPr>
          </a:p>
          <a:p>
            <a:pPr algn="ctr"/>
            <a:endParaRPr lang="it-IT" smtClean="0">
              <a:latin typeface="Calibri Light" pitchFamily="34" charset="0"/>
            </a:endParaRPr>
          </a:p>
          <a:p>
            <a:pPr algn="ctr"/>
            <a:endParaRPr lang="it-IT" smtClean="0">
              <a:latin typeface="Calibri Light" pitchFamily="34" charset="0"/>
            </a:endParaRPr>
          </a:p>
          <a:p>
            <a:pPr algn="ctr"/>
            <a:endParaRPr lang="it-IT" smtClean="0">
              <a:latin typeface="Calibri Light" pitchFamily="34" charset="0"/>
            </a:endParaRPr>
          </a:p>
          <a:p>
            <a:pPr algn="ctr"/>
            <a:endParaRPr lang="it-IT" smtClean="0">
              <a:latin typeface="Calibri Light" pitchFamily="34" charset="0"/>
            </a:endParaRPr>
          </a:p>
          <a:p>
            <a:pPr algn="ctr"/>
            <a:endParaRPr lang="it-IT" smtClean="0">
              <a:latin typeface="Calibri Light" pitchFamily="34" charset="0"/>
            </a:endParaRPr>
          </a:p>
          <a:p>
            <a:pPr algn="ctr"/>
            <a:endParaRPr lang="it-IT" smtClean="0">
              <a:latin typeface="Calibri Light" pitchFamily="34" charset="0"/>
            </a:endParaRPr>
          </a:p>
          <a:p>
            <a:pPr algn="ctr"/>
            <a:endParaRPr lang="it-IT" smtClean="0">
              <a:latin typeface="Calibri Light" pitchFamily="34" charset="0"/>
            </a:endParaRPr>
          </a:p>
          <a:p>
            <a:pPr algn="ctr"/>
            <a:endParaRPr lang="it-IT" smtClean="0">
              <a:latin typeface="Calibri Light" pitchFamily="34" charset="0"/>
            </a:endParaRPr>
          </a:p>
          <a:p>
            <a:pPr algn="ctr"/>
            <a:endParaRPr lang="it-IT" smtClean="0">
              <a:latin typeface="Calibri Light" pitchFamily="34" charset="0"/>
            </a:endParaRPr>
          </a:p>
          <a:p>
            <a:pPr algn="ctr"/>
            <a:endParaRPr lang="it-IT" smtClean="0">
              <a:latin typeface="Calibri Light" pitchFamily="34" charset="0"/>
            </a:endParaRPr>
          </a:p>
          <a:p>
            <a:endParaRPr lang="it-IT"/>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0"/>
            <a:ext cx="9144000" cy="6155531"/>
          </a:xfrm>
          <a:prstGeom prst="rect">
            <a:avLst/>
          </a:prstGeom>
          <a:noFill/>
        </p:spPr>
        <p:txBody>
          <a:bodyPr wrap="square" rtlCol="0">
            <a:spAutoFit/>
          </a:bodyPr>
          <a:lstStyle/>
          <a:p>
            <a:pPr lvl="0" algn="ctr" fontAlgn="base">
              <a:spcBef>
                <a:spcPct val="0"/>
              </a:spcBef>
              <a:spcAft>
                <a:spcPct val="0"/>
              </a:spcAft>
            </a:pPr>
            <a:r>
              <a:rPr lang="it-IT" sz="1400" b="1" dirty="0" smtClean="0">
                <a:latin typeface="Monotype Corsiva" pitchFamily="66" charset="0"/>
                <a:ea typeface="Times New Roman" pitchFamily="18" charset="0"/>
              </a:rPr>
              <a:t>Platea della Salata</a:t>
            </a:r>
            <a:endParaRPr lang="it-IT" sz="1400" b="1" dirty="0" smtClean="0">
              <a:latin typeface="Arial" pitchFamily="34" charset="0"/>
            </a:endParaRPr>
          </a:p>
          <a:p>
            <a:pPr lvl="0" algn="ctr" eaLnBrk="0" fontAlgn="base" hangingPunct="0">
              <a:spcBef>
                <a:spcPct val="0"/>
              </a:spcBef>
              <a:spcAft>
                <a:spcPct val="0"/>
              </a:spcAft>
            </a:pPr>
            <a:r>
              <a:rPr lang="it-IT" sz="1400" b="1" dirty="0" smtClean="0">
                <a:latin typeface="Monotype Corsiva" pitchFamily="66" charset="0"/>
                <a:ea typeface="Times New Roman" pitchFamily="18" charset="0"/>
              </a:rPr>
              <a:t>I primi salotti</a:t>
            </a:r>
          </a:p>
          <a:p>
            <a:pPr lvl="0" algn="ctr" eaLnBrk="0" fontAlgn="base" hangingPunct="0">
              <a:spcBef>
                <a:spcPct val="0"/>
              </a:spcBef>
              <a:spcAft>
                <a:spcPct val="0"/>
              </a:spcAft>
            </a:pPr>
            <a:endParaRPr lang="it-IT" sz="1400" b="1" dirty="0" smtClean="0">
              <a:latin typeface="Arial" pitchFamily="34" charset="0"/>
            </a:endParaRPr>
          </a:p>
          <a:p>
            <a:pPr lvl="0" algn="just" eaLnBrk="0" fontAlgn="base" hangingPunct="0">
              <a:spcBef>
                <a:spcPct val="0"/>
              </a:spcBef>
              <a:spcAft>
                <a:spcPct val="0"/>
              </a:spcAft>
            </a:pPr>
            <a:r>
              <a:rPr lang="it-IT" sz="1400" b="1" dirty="0" smtClean="0">
                <a:latin typeface="Calibri Light" pitchFamily="34" charset="0"/>
                <a:ea typeface="Times New Roman" pitchFamily="18" charset="0"/>
                <a:cs typeface="Tahoma" pitchFamily="34" charset="0"/>
              </a:rPr>
              <a:t>La seconda casa di Eleonora si trovava sempre negli odierni Quartieri Spagnoli, di fronte alla chiesa di San </a:t>
            </a:r>
            <a:r>
              <a:rPr lang="it-IT" sz="1400" b="1" dirty="0" err="1" smtClean="0">
                <a:latin typeface="Calibri Light" pitchFamily="34" charset="0"/>
                <a:ea typeface="Times New Roman" pitchFamily="18" charset="0"/>
                <a:cs typeface="Tahoma" pitchFamily="34" charset="0"/>
              </a:rPr>
              <a:t>Pantaleone</a:t>
            </a:r>
            <a:r>
              <a:rPr lang="it-IT" sz="1400" b="1" dirty="0" smtClean="0">
                <a:latin typeface="Calibri Light" pitchFamily="34" charset="0"/>
                <a:ea typeface="Times New Roman" pitchFamily="18" charset="0"/>
                <a:cs typeface="Tahoma" pitchFamily="34" charset="0"/>
              </a:rPr>
              <a:t>. Attualmente l'antica Platea della Salata si chiama via San </a:t>
            </a:r>
            <a:r>
              <a:rPr lang="it-IT" sz="1400" b="1" dirty="0" err="1" smtClean="0">
                <a:latin typeface="Calibri Light" pitchFamily="34" charset="0"/>
                <a:ea typeface="Times New Roman" pitchFamily="18" charset="0"/>
                <a:cs typeface="Tahoma" pitchFamily="34" charset="0"/>
              </a:rPr>
              <a:t>Pantaleone</a:t>
            </a:r>
            <a:r>
              <a:rPr lang="it-IT" sz="1400" b="1" dirty="0" smtClean="0">
                <a:latin typeface="Calibri Light" pitchFamily="34" charset="0"/>
                <a:ea typeface="Times New Roman" pitchFamily="18" charset="0"/>
                <a:cs typeface="Tahoma" pitchFamily="34" charset="0"/>
              </a:rPr>
              <a:t> e la dimora in questione è al civico</a:t>
            </a:r>
            <a:r>
              <a:rPr lang="it-IT" sz="1400" b="1" dirty="0" smtClean="0">
                <a:latin typeface="Calibri Light" pitchFamily="34" charset="0"/>
                <a:ea typeface="Times New Roman" pitchFamily="18" charset="0"/>
              </a:rPr>
              <a:t> </a:t>
            </a:r>
            <a:r>
              <a:rPr lang="it-IT" sz="1400" b="1" dirty="0" err="1" smtClean="0">
                <a:latin typeface="Calibri Light" pitchFamily="34" charset="0"/>
                <a:ea typeface="Times New Roman" pitchFamily="18" charset="0"/>
                <a:cs typeface="Tahoma" pitchFamily="34" charset="0"/>
              </a:rPr>
              <a:t>n°</a:t>
            </a:r>
            <a:r>
              <a:rPr lang="it-IT" sz="1400" b="1" dirty="0" smtClean="0">
                <a:latin typeface="Calibri Light" pitchFamily="34" charset="0"/>
                <a:ea typeface="Times New Roman" pitchFamily="18" charset="0"/>
                <a:cs typeface="Tahoma" pitchFamily="34" charset="0"/>
              </a:rPr>
              <a:t> 22, secondo quanto afferma Franco </a:t>
            </a:r>
            <a:r>
              <a:rPr lang="it-IT" sz="1400" b="1" dirty="0" err="1" smtClean="0">
                <a:latin typeface="Calibri Light" pitchFamily="34" charset="0"/>
                <a:ea typeface="Times New Roman" pitchFamily="18" charset="0"/>
                <a:cs typeface="Tahoma" pitchFamily="34" charset="0"/>
              </a:rPr>
              <a:t>Schiattarella</a:t>
            </a:r>
            <a:r>
              <a:rPr lang="it-IT" sz="1400" b="1" dirty="0" smtClean="0">
                <a:latin typeface="Calibri Light" pitchFamily="34" charset="0"/>
                <a:ea typeface="Times New Roman" pitchFamily="18" charset="0"/>
                <a:cs typeface="Tahoma" pitchFamily="34" charset="0"/>
              </a:rPr>
              <a:t> nel suo scritto “La marchesa </a:t>
            </a:r>
            <a:r>
              <a:rPr lang="it-IT" sz="1400" b="1" dirty="0" err="1" smtClean="0">
                <a:latin typeface="Calibri Light" pitchFamily="34" charset="0"/>
                <a:ea typeface="Times New Roman" pitchFamily="18" charset="0"/>
                <a:cs typeface="Tahoma" pitchFamily="34" charset="0"/>
              </a:rPr>
              <a:t>giacobina</a:t>
            </a:r>
            <a:r>
              <a:rPr lang="it-IT" sz="1400" b="1" dirty="0" smtClean="0">
                <a:latin typeface="Calibri Light" pitchFamily="34" charset="0"/>
                <a:ea typeface="Times New Roman" pitchFamily="18" charset="0"/>
                <a:cs typeface="Tahoma" pitchFamily="34" charset="0"/>
              </a:rPr>
              <a:t>” edito nel 1973. Siamo in quei dedali di viuzze dei già citati Quartieri Spagnoli che oggi appaiono veramente difficili da ricollegare al passato: ovunque, infatti, si notano “pezzi nuovi” aggiunti agli antichi e un tempo bei palazzi, fioriscono balconi, balconcini, verande, parcheggi. Difficile immaginare come doveva essere un tempo la dimora in questione. Solo la nostra immaginazione, sostenuta da quella degli autori che hanno scritto sull'argomento, ci può venire in soccorso. Di certo sappiamo che il palazzo era di proprietà del duca Don Andrea </a:t>
            </a:r>
            <a:r>
              <a:rPr lang="it-IT" sz="1400" b="1" dirty="0" err="1" smtClean="0">
                <a:latin typeface="Calibri Light" pitchFamily="34" charset="0"/>
                <a:ea typeface="Times New Roman" pitchFamily="18" charset="0"/>
                <a:cs typeface="Tahoma" pitchFamily="34" charset="0"/>
              </a:rPr>
              <a:t>Mendes</a:t>
            </a:r>
            <a:r>
              <a:rPr lang="it-IT" sz="1400" b="1" dirty="0" smtClean="0">
                <a:latin typeface="Calibri Light" pitchFamily="34" charset="0"/>
                <a:ea typeface="Times New Roman" pitchFamily="18" charset="0"/>
                <a:cs typeface="Tahoma" pitchFamily="34" charset="0"/>
              </a:rPr>
              <a:t> da </a:t>
            </a:r>
            <a:r>
              <a:rPr lang="it-IT" sz="1400" b="1" dirty="0" err="1" smtClean="0">
                <a:latin typeface="Calibri Light" pitchFamily="34" charset="0"/>
                <a:ea typeface="Times New Roman" pitchFamily="18" charset="0"/>
                <a:cs typeface="Tahoma" pitchFamily="34" charset="0"/>
              </a:rPr>
              <a:t>Villareale</a:t>
            </a:r>
            <a:r>
              <a:rPr lang="it-IT" sz="1400" b="1" dirty="0" smtClean="0">
                <a:latin typeface="Calibri Light" pitchFamily="34" charset="0"/>
                <a:ea typeface="Times New Roman" pitchFamily="18" charset="0"/>
                <a:cs typeface="Tahoma" pitchFamily="34" charset="0"/>
              </a:rPr>
              <a:t>. L' abitazione dei de Fonseca era più piccola della precedente ma posta in uno “slargo tranquillo” ‑ come ci racconta Striano</a:t>
            </a:r>
            <a:r>
              <a:rPr lang="it-IT" sz="1400" b="1" dirty="0" smtClean="0">
                <a:latin typeface="Calibri Light" pitchFamily="34" charset="0"/>
                <a:ea typeface="Times New Roman" pitchFamily="18" charset="0"/>
              </a:rPr>
              <a:t> </a:t>
            </a:r>
            <a:r>
              <a:rPr lang="it-IT" sz="1400" b="1" dirty="0" smtClean="0">
                <a:latin typeface="Calibri Light" pitchFamily="34" charset="0"/>
                <a:ea typeface="Times New Roman" pitchFamily="18" charset="0"/>
                <a:cs typeface="Tahoma" pitchFamily="34" charset="0"/>
              </a:rPr>
              <a:t>‑ vicina al consolato portoghese ubicato a </a:t>
            </a:r>
            <a:r>
              <a:rPr lang="it-IT" sz="1400" b="1" dirty="0" err="1" smtClean="0">
                <a:latin typeface="Calibri Light" pitchFamily="34" charset="0"/>
                <a:ea typeface="Times New Roman" pitchFamily="18" charset="0"/>
                <a:cs typeface="Tahoma" pitchFamily="34" charset="0"/>
              </a:rPr>
              <a:t>Pizzofalcone</a:t>
            </a:r>
            <a:r>
              <a:rPr lang="it-IT" sz="1400" b="1" dirty="0" smtClean="0">
                <a:latin typeface="Calibri Light" pitchFamily="34" charset="0"/>
                <a:ea typeface="Times New Roman" pitchFamily="18" charset="0"/>
                <a:cs typeface="Tahoma" pitchFamily="34" charset="0"/>
              </a:rPr>
              <a:t> di fronte alla Chiesa della </a:t>
            </a:r>
            <a:r>
              <a:rPr lang="it-IT" sz="1400" b="1" dirty="0" err="1" smtClean="0">
                <a:latin typeface="Calibri Light" pitchFamily="34" charset="0"/>
                <a:ea typeface="Times New Roman" pitchFamily="18" charset="0"/>
                <a:cs typeface="Tahoma" pitchFamily="34" charset="0"/>
              </a:rPr>
              <a:t>Nunziatella</a:t>
            </a:r>
            <a:r>
              <a:rPr lang="it-IT" sz="1400" b="1" dirty="0" smtClean="0">
                <a:latin typeface="Calibri Light" pitchFamily="34" charset="0"/>
                <a:ea typeface="Times New Roman" pitchFamily="18" charset="0"/>
                <a:cs typeface="Tahoma" pitchFamily="34" charset="0"/>
              </a:rPr>
              <a:t>. Anche quest’appartamento era attiguo a quello dei cugini ed era posto al piano nobile. Possiamo immaginare che la stanza di Eleonora fosse piuttosto piccola e con pochi mobili date le condizioni economiche poco floride della famiglia ma sicuramente in essa troneggiavano i libri che la giovane ragazza divorava con grande interesse. Fu in questa casa che ebbero luogo le prime riunioni del salotto della giovinetta frequentato da Gian Vincenzo </a:t>
            </a:r>
            <a:r>
              <a:rPr lang="it-IT" sz="1400" b="1" dirty="0" err="1" smtClean="0">
                <a:latin typeface="Calibri Light" pitchFamily="34" charset="0"/>
                <a:ea typeface="Times New Roman" pitchFamily="18" charset="0"/>
                <a:cs typeface="Tahoma" pitchFamily="34" charset="0"/>
              </a:rPr>
              <a:t>Meola</a:t>
            </a:r>
            <a:r>
              <a:rPr lang="it-IT" sz="1400" b="1" dirty="0" smtClean="0">
                <a:latin typeface="Calibri Light" pitchFamily="34" charset="0"/>
                <a:ea typeface="Times New Roman" pitchFamily="18" charset="0"/>
                <a:cs typeface="Tahoma" pitchFamily="34" charset="0"/>
              </a:rPr>
              <a:t>, suo precettore di Filosofia e Greco, da Francesco </a:t>
            </a:r>
            <a:r>
              <a:rPr lang="it-IT" sz="1400" b="1" dirty="0" err="1" smtClean="0">
                <a:latin typeface="Calibri Light" pitchFamily="34" charset="0"/>
                <a:ea typeface="Times New Roman" pitchFamily="18" charset="0"/>
                <a:cs typeface="Tahoma" pitchFamily="34" charset="0"/>
              </a:rPr>
              <a:t>Mazzarella</a:t>
            </a:r>
            <a:r>
              <a:rPr lang="it-IT" sz="1400" b="1" dirty="0" smtClean="0">
                <a:latin typeface="Calibri Light" pitchFamily="34" charset="0"/>
                <a:ea typeface="Times New Roman" pitchFamily="18" charset="0"/>
                <a:cs typeface="Tahoma" pitchFamily="34" charset="0"/>
              </a:rPr>
              <a:t> </a:t>
            </a:r>
            <a:r>
              <a:rPr lang="it-IT" sz="1400" b="1" dirty="0" err="1" smtClean="0">
                <a:latin typeface="Calibri Light" pitchFamily="34" charset="0"/>
                <a:ea typeface="Times New Roman" pitchFamily="18" charset="0"/>
                <a:cs typeface="Tahoma" pitchFamily="34" charset="0"/>
              </a:rPr>
              <a:t>Farao</a:t>
            </a:r>
            <a:r>
              <a:rPr lang="it-IT" sz="1400" b="1" dirty="0" smtClean="0">
                <a:latin typeface="Calibri Light" pitchFamily="34" charset="0"/>
                <a:ea typeface="Times New Roman" pitchFamily="18" charset="0"/>
                <a:cs typeface="Tahoma" pitchFamily="34" charset="0"/>
              </a:rPr>
              <a:t>, docente di Antichità greche e romane, da Francesco Maria Guidi, matematico. Come si usava allora presso la nobiltà, la ragazza alimentava la sua cultura con letture personali ma anche con le lezioni di uomini dotti che tenevano vivi in lei interessi scientifici e letterari. Questa casa fu teatro di eventi importanti nella vita della nostra eroina: dapprima, il fidanzamento con il cugino </a:t>
            </a:r>
            <a:r>
              <a:rPr lang="it-IT" sz="1400" b="1" dirty="0" err="1" smtClean="0">
                <a:latin typeface="Calibri Light" pitchFamily="34" charset="0"/>
                <a:ea typeface="Times New Roman" pitchFamily="18" charset="0"/>
                <a:cs typeface="Tahoma" pitchFamily="34" charset="0"/>
              </a:rPr>
              <a:t>Miguelzihgno</a:t>
            </a:r>
            <a:r>
              <a:rPr lang="it-IT" sz="1400" b="1" dirty="0" smtClean="0">
                <a:latin typeface="Calibri Light" pitchFamily="34" charset="0"/>
                <a:ea typeface="Times New Roman" pitchFamily="18" charset="0"/>
                <a:cs typeface="Tahoma" pitchFamily="34" charset="0"/>
              </a:rPr>
              <a:t>, che costrinse quest'ultimo e la sua famiglia a spostarsi in un'altra abitazione, poiché la legge del tempo non consentiva al futuro sposo di visitare la casa della fidanzata se non nei tre giorni precedenti il matrimonio (era prevista una multa di 150 ducati).</a:t>
            </a:r>
          </a:p>
          <a:p>
            <a:pPr lvl="0" algn="just" eaLnBrk="0" fontAlgn="base" hangingPunct="0">
              <a:spcBef>
                <a:spcPct val="0"/>
              </a:spcBef>
              <a:spcAft>
                <a:spcPct val="0"/>
              </a:spcAft>
            </a:pPr>
            <a:r>
              <a:rPr lang="it-IT" sz="1400" b="1" dirty="0" smtClean="0">
                <a:latin typeface="Calibri Light" pitchFamily="34" charset="0"/>
                <a:ea typeface="Times New Roman" pitchFamily="18" charset="0"/>
                <a:cs typeface="Tahoma" pitchFamily="34" charset="0"/>
              </a:rPr>
              <a:t>Successivamente, nel 1771, in questa abitazione </a:t>
            </a:r>
            <a:r>
              <a:rPr lang="it-IT" sz="1400" b="1" dirty="0" err="1" smtClean="0">
                <a:latin typeface="Calibri Light" pitchFamily="34" charset="0"/>
                <a:ea typeface="Times New Roman" pitchFamily="18" charset="0"/>
                <a:cs typeface="Tahoma" pitchFamily="34" charset="0"/>
              </a:rPr>
              <a:t>Lenor</a:t>
            </a:r>
            <a:r>
              <a:rPr lang="it-IT" sz="1400" b="1" dirty="0" smtClean="0">
                <a:latin typeface="Calibri Light" pitchFamily="34" charset="0"/>
                <a:ea typeface="Times New Roman" pitchFamily="18" charset="0"/>
                <a:cs typeface="Tahoma" pitchFamily="34" charset="0"/>
              </a:rPr>
              <a:t> dovrà affrontare la malattia e la prematura morte – all’età di quarantaquattro anni ‑ dell'amata madre, donna Caterina Lopez de Leon.</a:t>
            </a:r>
            <a:endParaRPr lang="it-IT" sz="1400" b="1" dirty="0" smtClean="0">
              <a:latin typeface="Calibri Light" pitchFamily="34" charset="0"/>
            </a:endParaRPr>
          </a:p>
          <a:p>
            <a:endParaRPr lang="it-IT" sz="1600" dirty="0">
              <a:latin typeface="Calibri Light"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ppt_x</p:attrName>
                                        </p:attrNameLst>
                                      </p:cBhvr>
                                      <p:tavLst>
                                        <p:tav tm="0">
                                          <p:val>
                                            <p:strVal val="#ppt_x-.2"/>
                                          </p:val>
                                        </p:tav>
                                        <p:tav tm="100000">
                                          <p:val>
                                            <p:strVal val="#ppt_x"/>
                                          </p:val>
                                        </p:tav>
                                      </p:tavLst>
                                    </p:anim>
                                    <p:anim calcmode="lin" valueType="num">
                                      <p:cBhvr>
                                        <p:cTn id="8" dur="2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artribune.com/wp-content/uploads/2012/06/castel-santelmo.jpg"/>
          <p:cNvPicPr>
            <a:picLocks noChangeAspect="1" noChangeArrowheads="1"/>
          </p:cNvPicPr>
          <p:nvPr/>
        </p:nvPicPr>
        <p:blipFill>
          <a:blip r:embed="rId3" cstate="print"/>
          <a:srcRect/>
          <a:stretch>
            <a:fillRect/>
          </a:stretch>
        </p:blipFill>
        <p:spPr bwMode="auto">
          <a:xfrm>
            <a:off x="-1617" y="0"/>
            <a:ext cx="9145617" cy="6858000"/>
          </a:xfrm>
          <a:prstGeom prst="rect">
            <a:avLst/>
          </a:prstGeom>
          <a:noFill/>
        </p:spPr>
      </p:pic>
      <p:sp>
        <p:nvSpPr>
          <p:cNvPr id="3" name="CasellaDiTesto 2"/>
          <p:cNvSpPr txBox="1"/>
          <p:nvPr/>
        </p:nvSpPr>
        <p:spPr>
          <a:xfrm>
            <a:off x="0" y="188640"/>
            <a:ext cx="9144000" cy="369332"/>
          </a:xfrm>
          <a:prstGeom prst="rect">
            <a:avLst/>
          </a:prstGeom>
          <a:noFill/>
        </p:spPr>
        <p:txBody>
          <a:bodyPr wrap="square" rtlCol="0">
            <a:spAutoFit/>
          </a:bodyPr>
          <a:lstStyle/>
          <a:p>
            <a:pPr algn="ctr"/>
            <a:r>
              <a:rPr lang="it-IT" b="1" smtClean="0">
                <a:latin typeface="Calibri Light" pitchFamily="34" charset="0"/>
              </a:rPr>
              <a:t>“- Sant’Elmo è preso! – annuncia, con enfasi. Le dame applaudono,  s’abbracciano, strillettano.”</a:t>
            </a:r>
            <a:endParaRPr lang="it-IT" b="1" dirty="0">
              <a:latin typeface="Calibri Light"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F:\striano\piazza mercato.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CasellaDiTesto 2"/>
          <p:cNvSpPr txBox="1"/>
          <p:nvPr/>
        </p:nvSpPr>
        <p:spPr>
          <a:xfrm>
            <a:off x="251520" y="404664"/>
            <a:ext cx="5328592" cy="1461939"/>
          </a:xfrm>
          <a:prstGeom prst="rect">
            <a:avLst/>
          </a:prstGeom>
          <a:noFill/>
        </p:spPr>
        <p:txBody>
          <a:bodyPr wrap="square" rtlCol="0">
            <a:spAutoFit/>
          </a:bodyPr>
          <a:lstStyle/>
          <a:p>
            <a:pPr>
              <a:spcBef>
                <a:spcPts val="600"/>
              </a:spcBef>
            </a:pPr>
            <a:r>
              <a:rPr lang="it-IT" sz="2800" b="1" smtClean="0">
                <a:solidFill>
                  <a:schemeClr val="bg1"/>
                </a:solidFill>
                <a:latin typeface="Bradley Hand ITC" pitchFamily="66" charset="0"/>
              </a:rPr>
              <a:t>“Così</a:t>
            </a:r>
            <a:r>
              <a:rPr lang="it-IT" sz="2800" b="1" dirty="0" smtClean="0">
                <a:solidFill>
                  <a:schemeClr val="bg1"/>
                </a:solidFill>
                <a:latin typeface="Bradley Hand ITC" pitchFamily="66" charset="0"/>
              </a:rPr>
              <a:t>, invece , che rimane?</a:t>
            </a:r>
          </a:p>
          <a:p>
            <a:pPr>
              <a:spcBef>
                <a:spcPts val="600"/>
              </a:spcBef>
            </a:pPr>
            <a:r>
              <a:rPr lang="it-IT" sz="2800" b="1" dirty="0" smtClean="0">
                <a:solidFill>
                  <a:schemeClr val="bg1"/>
                </a:solidFill>
                <a:latin typeface="Bradley Hand ITC" pitchFamily="66" charset="0"/>
              </a:rPr>
              <a:t/>
            </a:r>
            <a:br>
              <a:rPr lang="it-IT" sz="2800" b="1" dirty="0" smtClean="0">
                <a:solidFill>
                  <a:schemeClr val="bg1"/>
                </a:solidFill>
                <a:latin typeface="Bradley Hand ITC" pitchFamily="66" charset="0"/>
              </a:rPr>
            </a:br>
            <a:r>
              <a:rPr lang="it-IT" sz="2800" b="1" dirty="0" smtClean="0">
                <a:solidFill>
                  <a:schemeClr val="bg1"/>
                </a:solidFill>
                <a:latin typeface="Bradley Hand ITC" pitchFamily="66" charset="0"/>
              </a:rPr>
              <a:t>Niente. Il resto di </a:t>
            </a:r>
            <a:r>
              <a:rPr lang="it-IT" sz="2800" b="1" smtClean="0">
                <a:solidFill>
                  <a:schemeClr val="bg1"/>
                </a:solidFill>
                <a:latin typeface="Bradley Hand ITC" pitchFamily="66" charset="0"/>
              </a:rPr>
              <a:t>niente.”</a:t>
            </a:r>
            <a:endParaRPr lang="it-IT" sz="2800" b="1" dirty="0">
              <a:solidFill>
                <a:schemeClr val="bg1"/>
              </a:solidFill>
              <a:latin typeface="Bradley Hand ITC" pitchFamily="66"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2996952"/>
            <a:ext cx="9144000" cy="523220"/>
          </a:xfrm>
          <a:prstGeom prst="rect">
            <a:avLst/>
          </a:prstGeom>
          <a:noFill/>
        </p:spPr>
        <p:txBody>
          <a:bodyPr wrap="square" rtlCol="0">
            <a:spAutoFit/>
          </a:bodyPr>
          <a:lstStyle/>
          <a:p>
            <a:pPr algn="ctr"/>
            <a:r>
              <a:rPr lang="it-IT" sz="2800" dirty="0" smtClean="0">
                <a:latin typeface="Calibri Light" pitchFamily="34" charset="0"/>
              </a:rPr>
              <a:t>Dicono del </a:t>
            </a:r>
            <a:r>
              <a:rPr lang="it-IT" sz="2800" err="1" smtClean="0">
                <a:latin typeface="Calibri Light" pitchFamily="34" charset="0"/>
              </a:rPr>
              <a:t>romanzo</a:t>
            </a:r>
            <a:r>
              <a:rPr lang="it-IT" sz="2800" smtClean="0">
                <a:latin typeface="Calibri Light" pitchFamily="34" charset="0"/>
              </a:rPr>
              <a:t>…</a:t>
            </a:r>
            <a:endParaRPr lang="it-IT" sz="2800" dirty="0">
              <a:latin typeface="Calibri Light" pitchFamily="34" charset="0"/>
            </a:endParaRPr>
          </a:p>
        </p:txBody>
      </p:sp>
      <p:sp>
        <p:nvSpPr>
          <p:cNvPr id="3" name="CasellaDiTesto 2"/>
          <p:cNvSpPr txBox="1"/>
          <p:nvPr/>
        </p:nvSpPr>
        <p:spPr>
          <a:xfrm>
            <a:off x="0" y="0"/>
            <a:ext cx="9144000" cy="923330"/>
          </a:xfrm>
          <a:prstGeom prst="rect">
            <a:avLst/>
          </a:prstGeom>
          <a:noFill/>
        </p:spPr>
        <p:txBody>
          <a:bodyPr wrap="square" rtlCol="0">
            <a:spAutoFit/>
          </a:bodyPr>
          <a:lstStyle/>
          <a:p>
            <a:pPr algn="ctr"/>
            <a:r>
              <a:rPr lang="it-IT" dirty="0" smtClean="0"/>
              <a:t>“Uno straordinario bellissimo romanzo, dove è tutto rappresentato più che descritto in funzione narrativa, e obbedisce a una naturalezza espressiva.”</a:t>
            </a:r>
            <a:br>
              <a:rPr lang="it-IT" dirty="0" smtClean="0"/>
            </a:br>
            <a:r>
              <a:rPr lang="it-IT" dirty="0" smtClean="0"/>
              <a:t>                                                                                                           </a:t>
            </a:r>
            <a:r>
              <a:rPr lang="it-IT" sz="1200" dirty="0" smtClean="0">
                <a:latin typeface="Calibri Light" pitchFamily="34" charset="0"/>
              </a:rPr>
              <a:t>Michele </a:t>
            </a:r>
            <a:r>
              <a:rPr lang="it-IT" sz="1200" dirty="0" err="1" smtClean="0">
                <a:latin typeface="Calibri Light" pitchFamily="34" charset="0"/>
              </a:rPr>
              <a:t>Prisco</a:t>
            </a:r>
            <a:r>
              <a:rPr lang="it-IT" sz="1200" dirty="0" smtClean="0">
                <a:latin typeface="Calibri Light" pitchFamily="34" charset="0"/>
              </a:rPr>
              <a:t>, Il Tempo</a:t>
            </a:r>
            <a:endParaRPr lang="it-IT" sz="1200" dirty="0">
              <a:latin typeface="Calibri Light" pitchFamily="34" charset="0"/>
            </a:endParaRPr>
          </a:p>
        </p:txBody>
      </p:sp>
      <p:sp>
        <p:nvSpPr>
          <p:cNvPr id="5" name="CasellaDiTesto 4"/>
          <p:cNvSpPr txBox="1"/>
          <p:nvPr/>
        </p:nvSpPr>
        <p:spPr>
          <a:xfrm>
            <a:off x="0" y="980728"/>
            <a:ext cx="9144000" cy="923330"/>
          </a:xfrm>
          <a:prstGeom prst="rect">
            <a:avLst/>
          </a:prstGeom>
          <a:noFill/>
        </p:spPr>
        <p:txBody>
          <a:bodyPr wrap="square" rtlCol="0">
            <a:spAutoFit/>
          </a:bodyPr>
          <a:lstStyle/>
          <a:p>
            <a:r>
              <a:rPr lang="it-IT" dirty="0" smtClean="0"/>
              <a:t>“Un grande affresco della Napoli di fine ‘700 dal quale emerge in primo piano, tra tanti paesaggi, la figura di Eleonora </a:t>
            </a:r>
            <a:r>
              <a:rPr lang="it-IT" dirty="0" err="1" smtClean="0"/>
              <a:t>Pimentel</a:t>
            </a:r>
            <a:r>
              <a:rPr lang="it-IT" dirty="0" smtClean="0"/>
              <a:t> Fonseca.”</a:t>
            </a:r>
          </a:p>
          <a:p>
            <a:r>
              <a:rPr lang="it-IT" dirty="0" smtClean="0"/>
              <a:t>                                                                                               </a:t>
            </a:r>
            <a:r>
              <a:rPr lang="it-IT" sz="1200" dirty="0" smtClean="0">
                <a:latin typeface="Calibri Light" pitchFamily="34" charset="0"/>
              </a:rPr>
              <a:t>Raffaele La Capria, Corriere della Sera</a:t>
            </a:r>
            <a:endParaRPr lang="it-IT" dirty="0"/>
          </a:p>
        </p:txBody>
      </p:sp>
      <p:sp>
        <p:nvSpPr>
          <p:cNvPr id="6" name="CasellaDiTesto 5"/>
          <p:cNvSpPr txBox="1"/>
          <p:nvPr/>
        </p:nvSpPr>
        <p:spPr>
          <a:xfrm>
            <a:off x="0" y="2132856"/>
            <a:ext cx="9144000" cy="1200329"/>
          </a:xfrm>
          <a:prstGeom prst="rect">
            <a:avLst/>
          </a:prstGeom>
          <a:noFill/>
        </p:spPr>
        <p:txBody>
          <a:bodyPr wrap="square" rtlCol="0">
            <a:spAutoFit/>
          </a:bodyPr>
          <a:lstStyle/>
          <a:p>
            <a:r>
              <a:rPr lang="it-IT" dirty="0" smtClean="0"/>
              <a:t>Quando entra nei sordidi fondaci e negli splendidi palazzi della sua vera magmatica protagonista, la città di Napoli, Striano ha il passo londinese di un Dickens: appassiona, commuove, diverte sempre.”</a:t>
            </a:r>
            <a:br>
              <a:rPr lang="it-IT" dirty="0" smtClean="0"/>
            </a:br>
            <a:r>
              <a:rPr lang="it-IT" dirty="0" smtClean="0"/>
              <a:t>                                                                                   </a:t>
            </a:r>
            <a:r>
              <a:rPr lang="it-IT" sz="1200" dirty="0" smtClean="0">
                <a:latin typeface="Calibri Light"/>
              </a:rPr>
              <a:t>Francesco Durante, D. La Repubblica delle Donne</a:t>
            </a:r>
            <a:endParaRPr lang="it-IT" sz="1200" dirty="0">
              <a:latin typeface="Calibri Ligh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10" presetClass="exit" presetSubtype="0" fill="hold" grpId="1" nodeType="afterEffect">
                                  <p:stCondLst>
                                    <p:cond delay="2000"/>
                                  </p:stCondLst>
                                  <p:childTnLst>
                                    <p:animEffect transition="out" filter="fade">
                                      <p:cBhvr>
                                        <p:cTn id="10" dur="1000"/>
                                        <p:tgtEl>
                                          <p:spTgt spid="2"/>
                                        </p:tgtEl>
                                      </p:cBhvr>
                                    </p:animEffect>
                                    <p:set>
                                      <p:cBhvr>
                                        <p:cTn id="11" dur="1" fill="hold">
                                          <p:stCondLst>
                                            <p:cond delay="999"/>
                                          </p:stCondLst>
                                        </p:cTn>
                                        <p:tgtEl>
                                          <p:spTgt spid="2"/>
                                        </p:tgtEl>
                                        <p:attrNameLst>
                                          <p:attrName>style.visibility</p:attrName>
                                        </p:attrNameLst>
                                      </p:cBhvr>
                                      <p:to>
                                        <p:strVal val="hidden"/>
                                      </p:to>
                                    </p:set>
                                  </p:childTnLst>
                                </p:cTn>
                              </p:par>
                            </p:childTnLst>
                          </p:cTn>
                        </p:par>
                        <p:par>
                          <p:cTn id="12" fill="hold">
                            <p:stCondLst>
                              <p:cond delay="4000"/>
                            </p:stCondLst>
                            <p:childTnLst>
                              <p:par>
                                <p:cTn id="13" presetID="28"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30000" fill="hold"/>
                                        <p:tgtEl>
                                          <p:spTgt spid="3"/>
                                        </p:tgtEl>
                                        <p:attrNameLst>
                                          <p:attrName>ppt_x</p:attrName>
                                        </p:attrNameLst>
                                      </p:cBhvr>
                                      <p:tavLst>
                                        <p:tav tm="0">
                                          <p:val>
                                            <p:strVal val="#ppt_x"/>
                                          </p:val>
                                        </p:tav>
                                        <p:tav tm="100000">
                                          <p:val>
                                            <p:strVal val="#ppt_x"/>
                                          </p:val>
                                        </p:tav>
                                      </p:tavLst>
                                    </p:anim>
                                    <p:anim calcmode="lin" valueType="num">
                                      <p:cBhvr>
                                        <p:cTn id="16" dur="30000" fill="hold"/>
                                        <p:tgtEl>
                                          <p:spTgt spid="3"/>
                                        </p:tgtEl>
                                        <p:attrNameLst>
                                          <p:attrName>ppt_y</p:attrName>
                                        </p:attrNameLst>
                                      </p:cBhvr>
                                      <p:tavLst>
                                        <p:tav tm="0">
                                          <p:val>
                                            <p:strVal val="#ppt_y+1"/>
                                          </p:val>
                                        </p:tav>
                                        <p:tav tm="100000">
                                          <p:val>
                                            <p:strVal val="#ppt_y-1"/>
                                          </p:val>
                                        </p:tav>
                                      </p:tavLst>
                                    </p:anim>
                                  </p:childTnLst>
                                </p:cTn>
                              </p:par>
                              <p:par>
                                <p:cTn id="17" presetID="28" presetClass="entr" presetSubtype="0" fill="hold" grpId="0" nodeType="withEffect">
                                  <p:stCondLst>
                                    <p:cond delay="10000"/>
                                  </p:stCondLst>
                                  <p:childTnLst>
                                    <p:set>
                                      <p:cBhvr>
                                        <p:cTn id="18" dur="1" fill="hold">
                                          <p:stCondLst>
                                            <p:cond delay="0"/>
                                          </p:stCondLst>
                                        </p:cTn>
                                        <p:tgtEl>
                                          <p:spTgt spid="5"/>
                                        </p:tgtEl>
                                        <p:attrNameLst>
                                          <p:attrName>style.visibility</p:attrName>
                                        </p:attrNameLst>
                                      </p:cBhvr>
                                      <p:to>
                                        <p:strVal val="visible"/>
                                      </p:to>
                                    </p:set>
                                    <p:anim calcmode="lin" valueType="num">
                                      <p:cBhvr>
                                        <p:cTn id="19" dur="30000" fill="hold"/>
                                        <p:tgtEl>
                                          <p:spTgt spid="5"/>
                                        </p:tgtEl>
                                        <p:attrNameLst>
                                          <p:attrName>ppt_x</p:attrName>
                                        </p:attrNameLst>
                                      </p:cBhvr>
                                      <p:tavLst>
                                        <p:tav tm="0">
                                          <p:val>
                                            <p:strVal val="#ppt_x"/>
                                          </p:val>
                                        </p:tav>
                                        <p:tav tm="100000">
                                          <p:val>
                                            <p:strVal val="#ppt_x"/>
                                          </p:val>
                                        </p:tav>
                                      </p:tavLst>
                                    </p:anim>
                                    <p:anim calcmode="lin" valueType="num">
                                      <p:cBhvr>
                                        <p:cTn id="20" dur="30000" fill="hold"/>
                                        <p:tgtEl>
                                          <p:spTgt spid="5"/>
                                        </p:tgtEl>
                                        <p:attrNameLst>
                                          <p:attrName>ppt_y</p:attrName>
                                        </p:attrNameLst>
                                      </p:cBhvr>
                                      <p:tavLst>
                                        <p:tav tm="0">
                                          <p:val>
                                            <p:strVal val="#ppt_y+1"/>
                                          </p:val>
                                        </p:tav>
                                        <p:tav tm="100000">
                                          <p:val>
                                            <p:strVal val="#ppt_y-1"/>
                                          </p:val>
                                        </p:tav>
                                      </p:tavLst>
                                    </p:anim>
                                  </p:childTnLst>
                                </p:cTn>
                              </p:par>
                              <p:par>
                                <p:cTn id="21" presetID="28" presetClass="entr" presetSubtype="0" fill="hold" grpId="0" nodeType="withEffect">
                                  <p:stCondLst>
                                    <p:cond delay="15000"/>
                                  </p:stCondLst>
                                  <p:childTnLst>
                                    <p:set>
                                      <p:cBhvr>
                                        <p:cTn id="22" dur="1" fill="hold">
                                          <p:stCondLst>
                                            <p:cond delay="0"/>
                                          </p:stCondLst>
                                        </p:cTn>
                                        <p:tgtEl>
                                          <p:spTgt spid="6"/>
                                        </p:tgtEl>
                                        <p:attrNameLst>
                                          <p:attrName>style.visibility</p:attrName>
                                        </p:attrNameLst>
                                      </p:cBhvr>
                                      <p:to>
                                        <p:strVal val="visible"/>
                                      </p:to>
                                    </p:set>
                                    <p:anim calcmode="lin" valueType="num">
                                      <p:cBhvr>
                                        <p:cTn id="23" dur="30000" fill="hold"/>
                                        <p:tgtEl>
                                          <p:spTgt spid="6"/>
                                        </p:tgtEl>
                                        <p:attrNameLst>
                                          <p:attrName>ppt_x</p:attrName>
                                        </p:attrNameLst>
                                      </p:cBhvr>
                                      <p:tavLst>
                                        <p:tav tm="0">
                                          <p:val>
                                            <p:strVal val="#ppt_x"/>
                                          </p:val>
                                        </p:tav>
                                        <p:tav tm="100000">
                                          <p:val>
                                            <p:strVal val="#ppt_x"/>
                                          </p:val>
                                        </p:tav>
                                      </p:tavLst>
                                    </p:anim>
                                    <p:anim calcmode="lin" valueType="num">
                                      <p:cBhvr>
                                        <p:cTn id="24" dur="30000" fill="hold"/>
                                        <p:tgtEl>
                                          <p:spTgt spid="6"/>
                                        </p:tgtEl>
                                        <p:attrNameLst>
                                          <p:attrName>ppt_y</p:attrName>
                                        </p:attrNameLst>
                                      </p:cBhvr>
                                      <p:tavLst>
                                        <p:tav tm="0">
                                          <p:val>
                                            <p:strVal val="#ppt_y+1"/>
                                          </p:val>
                                        </p:tav>
                                        <p:tav tm="100000">
                                          <p:val>
                                            <p:strVal val="#ppt_y-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5" grpId="0"/>
      <p:bldP spid="6" grpId="0"/>
    </p:bldLst>
  </p:timing>
</p:sld>
</file>

<file path=ppt/theme/theme1.xml><?xml version="1.0" encoding="utf-8"?>
<a:theme xmlns:a="http://schemas.openxmlformats.org/drawingml/2006/main" name="Tecnologia">
  <a:themeElements>
    <a:clrScheme name="Tecnologia">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nologia">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nologia">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420</TotalTime>
  <Words>842</Words>
  <Application>Microsoft Office PowerPoint</Application>
  <PresentationFormat>Presentazione su schermo (4:3)</PresentationFormat>
  <Paragraphs>71</Paragraphs>
  <Slides>10</Slides>
  <Notes>5</Notes>
  <HiddenSlides>0</HiddenSlides>
  <MMClips>1</MMClips>
  <ScaleCrop>false</ScaleCrop>
  <HeadingPairs>
    <vt:vector size="4" baseType="variant">
      <vt:variant>
        <vt:lpstr>Tema</vt:lpstr>
      </vt:variant>
      <vt:variant>
        <vt:i4>1</vt:i4>
      </vt:variant>
      <vt:variant>
        <vt:lpstr>Titoli diapositive</vt:lpstr>
      </vt:variant>
      <vt:variant>
        <vt:i4>10</vt:i4>
      </vt:variant>
    </vt:vector>
  </HeadingPairs>
  <TitlesOfParts>
    <vt:vector size="11" baseType="lpstr">
      <vt:lpstr>Tecnologia</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Acer</dc:creator>
  <cp:lastModifiedBy>Acer</cp:lastModifiedBy>
  <cp:revision>46</cp:revision>
  <dcterms:created xsi:type="dcterms:W3CDTF">2013-05-18T09:23:59Z</dcterms:created>
  <dcterms:modified xsi:type="dcterms:W3CDTF">2013-05-25T12:19:34Z</dcterms:modified>
</cp:coreProperties>
</file>